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79" r:id="rId2"/>
    <p:sldId id="286" r:id="rId3"/>
    <p:sldId id="284" r:id="rId4"/>
    <p:sldId id="285" r:id="rId5"/>
    <p:sldId id="281" r:id="rId6"/>
    <p:sldId id="282" r:id="rId7"/>
    <p:sldId id="283" r:id="rId8"/>
    <p:sldId id="290" r:id="rId9"/>
    <p:sldId id="304" r:id="rId10"/>
    <p:sldId id="291" r:id="rId11"/>
    <p:sldId id="273" r:id="rId12"/>
    <p:sldId id="292" r:id="rId13"/>
    <p:sldId id="278" r:id="rId14"/>
    <p:sldId id="272" r:id="rId15"/>
    <p:sldId id="294" r:id="rId16"/>
    <p:sldId id="293" r:id="rId17"/>
    <p:sldId id="295" r:id="rId18"/>
    <p:sldId id="296" r:id="rId19"/>
    <p:sldId id="299" r:id="rId20"/>
    <p:sldId id="276" r:id="rId21"/>
    <p:sldId id="301" r:id="rId22"/>
    <p:sldId id="302" r:id="rId23"/>
    <p:sldId id="303" r:id="rId24"/>
    <p:sldId id="297" r:id="rId25"/>
    <p:sldId id="300" r:id="rId26"/>
    <p:sldId id="259" r:id="rId27"/>
    <p:sldId id="261" r:id="rId28"/>
    <p:sldId id="263" r:id="rId29"/>
    <p:sldId id="274" r:id="rId30"/>
    <p:sldId id="277" r:id="rId31"/>
    <p:sldId id="267" r:id="rId32"/>
    <p:sldId id="266" r:id="rId33"/>
    <p:sldId id="264" r:id="rId34"/>
    <p:sldId id="262" r:id="rId35"/>
    <p:sldId id="260" r:id="rId36"/>
    <p:sldId id="270" r:id="rId37"/>
    <p:sldId id="288" r:id="rId38"/>
    <p:sldId id="289" r:id="rId39"/>
    <p:sldId id="271" r:id="rId40"/>
    <p:sldId id="280" r:id="rId41"/>
    <p:sldId id="28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A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184" y="-120"/>
      </p:cViewPr>
      <p:guideLst>
        <p:guide orient="horz" pos="2160"/>
        <p:guide pos="3840"/>
      </p:guideLst>
    </p:cSldViewPr>
  </p:slideViewPr>
  <p:notesTextViewPr>
    <p:cViewPr>
      <p:scale>
        <a:sx n="1" d="1"/>
        <a:sy n="1" d="1"/>
      </p:scale>
      <p:origin x="0" y="0"/>
    </p:cViewPr>
  </p:notesTextViewPr>
  <p:sorterViewPr>
    <p:cViewPr>
      <p:scale>
        <a:sx n="100" d="100"/>
        <a:sy n="100" d="100"/>
      </p:scale>
      <p:origin x="0" y="818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FB3F1D-2057-4010-B29F-56636E403D6B}" type="doc">
      <dgm:prSet loTypeId="urn:microsoft.com/office/officeart/2005/8/layout/hProcess9" loCatId="process" qsTypeId="urn:microsoft.com/office/officeart/2005/8/quickstyle/simple1" qsCatId="simple" csTypeId="urn:microsoft.com/office/officeart/2005/8/colors/accent1_2" csCatId="accent1" phldr="1"/>
      <dgm:spPr/>
    </dgm:pt>
    <dgm:pt modelId="{4470231D-89B5-4A3C-9F7F-4A2417389648}">
      <dgm:prSet phldrT="[Text]" custT="1"/>
      <dgm:spPr>
        <a:solidFill>
          <a:srgbClr val="00B050"/>
        </a:solidFill>
      </dgm:spPr>
      <dgm:t>
        <a:bodyPr/>
        <a:lstStyle/>
        <a:p>
          <a:r>
            <a:rPr lang="en-US" sz="2600" dirty="0" smtClean="0"/>
            <a:t>Low Risk </a:t>
          </a:r>
          <a:r>
            <a:rPr lang="en-US" sz="1400" dirty="0" smtClean="0"/>
            <a:t>Little or no cough. Looks Well</a:t>
          </a:r>
        </a:p>
      </dgm:t>
    </dgm:pt>
    <dgm:pt modelId="{A795F4E6-05E5-4B22-9AC0-1ADF47B73774}" type="parTrans" cxnId="{9FB7C3C4-A484-4BE4-A86C-BAF1C214F953}">
      <dgm:prSet/>
      <dgm:spPr/>
      <dgm:t>
        <a:bodyPr/>
        <a:lstStyle/>
        <a:p>
          <a:endParaRPr lang="en-US"/>
        </a:p>
      </dgm:t>
    </dgm:pt>
    <dgm:pt modelId="{F9D9DF47-026A-4C26-A4C5-F715EF058631}" type="sibTrans" cxnId="{9FB7C3C4-A484-4BE4-A86C-BAF1C214F953}">
      <dgm:prSet/>
      <dgm:spPr/>
      <dgm:t>
        <a:bodyPr/>
        <a:lstStyle/>
        <a:p>
          <a:endParaRPr lang="en-US"/>
        </a:p>
      </dgm:t>
    </dgm:pt>
    <dgm:pt modelId="{C1646EA6-5B87-4866-AAD9-5DDE19DEC349}">
      <dgm:prSet phldrT="[Text]" custT="1"/>
      <dgm:spPr>
        <a:solidFill>
          <a:srgbClr val="FFFF00"/>
        </a:solidFill>
      </dgm:spPr>
      <dgm:t>
        <a:bodyPr/>
        <a:lstStyle/>
        <a:p>
          <a:r>
            <a:rPr lang="en-US" sz="1700" b="1" dirty="0" smtClean="0">
              <a:solidFill>
                <a:schemeClr val="tx1"/>
              </a:solidFill>
            </a:rPr>
            <a:t>Intermediate Risk</a:t>
          </a:r>
        </a:p>
        <a:p>
          <a:r>
            <a:rPr lang="en-US" sz="1200" dirty="0" smtClean="0">
              <a:solidFill>
                <a:schemeClr val="tx1"/>
              </a:solidFill>
            </a:rPr>
            <a:t>Supplemental 02 &lt;50% required to keep Sat&gt;90% </a:t>
          </a:r>
        </a:p>
      </dgm:t>
    </dgm:pt>
    <dgm:pt modelId="{5458712A-975E-4D3A-9488-5B5A81B4B599}" type="parTrans" cxnId="{8E213C22-E454-4AB9-B334-04B8F2A4FF35}">
      <dgm:prSet/>
      <dgm:spPr/>
      <dgm:t>
        <a:bodyPr/>
        <a:lstStyle/>
        <a:p>
          <a:endParaRPr lang="en-US"/>
        </a:p>
      </dgm:t>
    </dgm:pt>
    <dgm:pt modelId="{F5202C81-2C30-4B5D-B3C8-3979724E925F}" type="sibTrans" cxnId="{8E213C22-E454-4AB9-B334-04B8F2A4FF35}">
      <dgm:prSet/>
      <dgm:spPr/>
      <dgm:t>
        <a:bodyPr/>
        <a:lstStyle/>
        <a:p>
          <a:endParaRPr lang="en-US"/>
        </a:p>
      </dgm:t>
    </dgm:pt>
    <dgm:pt modelId="{E6685EFB-FEF4-4BBC-A96A-02D269C92B6D}">
      <dgm:prSet phldrT="[Text]" custT="1"/>
      <dgm:spPr>
        <a:solidFill>
          <a:srgbClr val="FF0000"/>
        </a:solidFill>
      </dgm:spPr>
      <dgm:t>
        <a:bodyPr/>
        <a:lstStyle/>
        <a:p>
          <a:r>
            <a:rPr lang="en-US" sz="1800" b="1" dirty="0" smtClean="0"/>
            <a:t>HIGH RISK</a:t>
          </a:r>
        </a:p>
        <a:p>
          <a:r>
            <a:rPr lang="en-US" sz="1100" dirty="0" smtClean="0"/>
            <a:t>Fio2 requirements 50% or higher   </a:t>
          </a:r>
          <a:r>
            <a:rPr lang="en-US" sz="1100" dirty="0" smtClean="0">
              <a:solidFill>
                <a:schemeClr val="tx1"/>
              </a:solidFill>
            </a:rPr>
            <a:t>OR </a:t>
          </a:r>
          <a:r>
            <a:rPr lang="en-US" sz="1100" dirty="0" smtClean="0"/>
            <a:t>Supplemental 02 PLUS</a:t>
          </a:r>
          <a:br>
            <a:rPr lang="en-US" sz="1100" dirty="0" smtClean="0"/>
          </a:br>
          <a:r>
            <a:rPr lang="en-US" sz="1100" dirty="0" smtClean="0"/>
            <a:t>Respiratory effort fatigue +/- evidence of hemodynamic instability</a:t>
          </a:r>
        </a:p>
        <a:p>
          <a:endParaRPr lang="en-US" sz="1100" b="1" dirty="0"/>
        </a:p>
      </dgm:t>
    </dgm:pt>
    <dgm:pt modelId="{97512F1D-AFE7-43CC-AE3A-4A0D6C1228A3}" type="parTrans" cxnId="{F956B9E8-D04B-47DF-AA27-681BE52C9795}">
      <dgm:prSet/>
      <dgm:spPr/>
      <dgm:t>
        <a:bodyPr/>
        <a:lstStyle/>
        <a:p>
          <a:endParaRPr lang="en-US"/>
        </a:p>
      </dgm:t>
    </dgm:pt>
    <dgm:pt modelId="{EF10600B-14F2-42AA-98A5-C4CB9134BF90}" type="sibTrans" cxnId="{F956B9E8-D04B-47DF-AA27-681BE52C9795}">
      <dgm:prSet/>
      <dgm:spPr/>
      <dgm:t>
        <a:bodyPr/>
        <a:lstStyle/>
        <a:p>
          <a:endParaRPr lang="en-US"/>
        </a:p>
      </dgm:t>
    </dgm:pt>
    <dgm:pt modelId="{072C99AE-38A0-446F-B630-8AB486DBC1B9}">
      <dgm:prSet phldrT="[Text]"/>
      <dgm:spPr>
        <a:solidFill>
          <a:srgbClr val="000090"/>
        </a:solidFill>
        <a:ln>
          <a:solidFill>
            <a:schemeClr val="tx1">
              <a:lumMod val="85000"/>
              <a:lumOff val="15000"/>
            </a:schemeClr>
          </a:solidFill>
        </a:ln>
      </dgm:spPr>
      <dgm:t>
        <a:bodyPr/>
        <a:lstStyle/>
        <a:p>
          <a:r>
            <a:rPr lang="en-US" dirty="0" smtClean="0"/>
            <a:t>Protected Code Blue Cardiac Arrest</a:t>
          </a:r>
          <a:endParaRPr lang="en-US" dirty="0"/>
        </a:p>
      </dgm:t>
    </dgm:pt>
    <dgm:pt modelId="{740B0A39-8A11-48FD-89C1-299245108AD2}" type="parTrans" cxnId="{61E38033-2639-401F-9F2D-C3F785059DC9}">
      <dgm:prSet/>
      <dgm:spPr/>
      <dgm:t>
        <a:bodyPr/>
        <a:lstStyle/>
        <a:p>
          <a:endParaRPr lang="en-US"/>
        </a:p>
      </dgm:t>
    </dgm:pt>
    <dgm:pt modelId="{4EAF4C7A-E9C9-4294-9444-E69F26AE7400}" type="sibTrans" cxnId="{61E38033-2639-401F-9F2D-C3F785059DC9}">
      <dgm:prSet/>
      <dgm:spPr/>
      <dgm:t>
        <a:bodyPr/>
        <a:lstStyle/>
        <a:p>
          <a:endParaRPr lang="en-US"/>
        </a:p>
      </dgm:t>
    </dgm:pt>
    <dgm:pt modelId="{2F7B7C1F-E601-410D-8635-8FDAF0F05C0D}">
      <dgm:prSet phldrT="[Text]"/>
      <dgm:spPr>
        <a:solidFill>
          <a:srgbClr val="0070C0"/>
        </a:solidFill>
      </dgm:spPr>
      <dgm:t>
        <a:bodyPr/>
        <a:lstStyle/>
        <a:p>
          <a:r>
            <a:rPr lang="en-US" dirty="0" smtClean="0"/>
            <a:t>Protected Controlled Intubation</a:t>
          </a:r>
          <a:endParaRPr lang="en-US" dirty="0"/>
        </a:p>
      </dgm:t>
    </dgm:pt>
    <dgm:pt modelId="{713CA446-5248-413F-B64C-F859F07498AA}" type="parTrans" cxnId="{23AE043F-EE0B-43EC-97F0-80C3FE67F41C}">
      <dgm:prSet/>
      <dgm:spPr/>
      <dgm:t>
        <a:bodyPr/>
        <a:lstStyle/>
        <a:p>
          <a:endParaRPr lang="en-US"/>
        </a:p>
      </dgm:t>
    </dgm:pt>
    <dgm:pt modelId="{0D917474-4D54-49F2-AAA3-734885FD1286}" type="sibTrans" cxnId="{23AE043F-EE0B-43EC-97F0-80C3FE67F41C}">
      <dgm:prSet/>
      <dgm:spPr/>
      <dgm:t>
        <a:bodyPr/>
        <a:lstStyle/>
        <a:p>
          <a:endParaRPr lang="en-US"/>
        </a:p>
      </dgm:t>
    </dgm:pt>
    <dgm:pt modelId="{2648D568-A0F5-42C3-9DAB-0FA151EE7074}" type="pres">
      <dgm:prSet presAssocID="{2AFB3F1D-2057-4010-B29F-56636E403D6B}" presName="CompostProcess" presStyleCnt="0">
        <dgm:presLayoutVars>
          <dgm:dir/>
          <dgm:resizeHandles val="exact"/>
        </dgm:presLayoutVars>
      </dgm:prSet>
      <dgm:spPr/>
    </dgm:pt>
    <dgm:pt modelId="{2F2B42FD-A470-4F71-BD1E-0BFACF1257CF}" type="pres">
      <dgm:prSet presAssocID="{2AFB3F1D-2057-4010-B29F-56636E403D6B}" presName="arrow" presStyleLbl="bgShp" presStyleIdx="0" presStyleCnt="1" custLinFactNeighborX="0" custLinFactNeighborY="9247"/>
      <dgm:spPr/>
    </dgm:pt>
    <dgm:pt modelId="{2074514F-3983-444C-A21C-4AF78AE05F0B}" type="pres">
      <dgm:prSet presAssocID="{2AFB3F1D-2057-4010-B29F-56636E403D6B}" presName="linearProcess" presStyleCnt="0"/>
      <dgm:spPr/>
    </dgm:pt>
    <dgm:pt modelId="{04C776C9-3F7B-4EAA-8982-F1AC79515F28}" type="pres">
      <dgm:prSet presAssocID="{4470231D-89B5-4A3C-9F7F-4A2417389648}" presName="textNode" presStyleLbl="node1" presStyleIdx="0" presStyleCnt="5">
        <dgm:presLayoutVars>
          <dgm:bulletEnabled val="1"/>
        </dgm:presLayoutVars>
      </dgm:prSet>
      <dgm:spPr/>
      <dgm:t>
        <a:bodyPr/>
        <a:lstStyle/>
        <a:p>
          <a:endParaRPr lang="en-US"/>
        </a:p>
      </dgm:t>
    </dgm:pt>
    <dgm:pt modelId="{FBCE08C3-6A96-4330-8A16-1F811D00180C}" type="pres">
      <dgm:prSet presAssocID="{F9D9DF47-026A-4C26-A4C5-F715EF058631}" presName="sibTrans" presStyleCnt="0"/>
      <dgm:spPr/>
    </dgm:pt>
    <dgm:pt modelId="{BF90115A-2D5F-41C2-890F-95F352DABD05}" type="pres">
      <dgm:prSet presAssocID="{C1646EA6-5B87-4866-AAD9-5DDE19DEC349}" presName="textNode" presStyleLbl="node1" presStyleIdx="1" presStyleCnt="5" custScaleX="116625">
        <dgm:presLayoutVars>
          <dgm:bulletEnabled val="1"/>
        </dgm:presLayoutVars>
      </dgm:prSet>
      <dgm:spPr/>
      <dgm:t>
        <a:bodyPr/>
        <a:lstStyle/>
        <a:p>
          <a:endParaRPr lang="en-US"/>
        </a:p>
      </dgm:t>
    </dgm:pt>
    <dgm:pt modelId="{70FD9F59-A25F-460E-A9AD-2061F74E800C}" type="pres">
      <dgm:prSet presAssocID="{F5202C81-2C30-4B5D-B3C8-3979724E925F}" presName="sibTrans" presStyleCnt="0"/>
      <dgm:spPr/>
    </dgm:pt>
    <dgm:pt modelId="{DBE06F4F-9F3D-41C5-A92E-19C9806D23A0}" type="pres">
      <dgm:prSet presAssocID="{E6685EFB-FEF4-4BBC-A96A-02D269C92B6D}" presName="textNode" presStyleLbl="node1" presStyleIdx="2" presStyleCnt="5">
        <dgm:presLayoutVars>
          <dgm:bulletEnabled val="1"/>
        </dgm:presLayoutVars>
      </dgm:prSet>
      <dgm:spPr/>
      <dgm:t>
        <a:bodyPr/>
        <a:lstStyle/>
        <a:p>
          <a:endParaRPr lang="en-US"/>
        </a:p>
      </dgm:t>
    </dgm:pt>
    <dgm:pt modelId="{384A1EEE-DA61-4EA9-87D2-5EB690CAF020}" type="pres">
      <dgm:prSet presAssocID="{EF10600B-14F2-42AA-98A5-C4CB9134BF90}" presName="sibTrans" presStyleCnt="0"/>
      <dgm:spPr/>
    </dgm:pt>
    <dgm:pt modelId="{77E6F168-D921-446D-9C55-0505A3855DFB}" type="pres">
      <dgm:prSet presAssocID="{2F7B7C1F-E601-410D-8635-8FDAF0F05C0D}" presName="textNode" presStyleLbl="node1" presStyleIdx="3" presStyleCnt="5">
        <dgm:presLayoutVars>
          <dgm:bulletEnabled val="1"/>
        </dgm:presLayoutVars>
      </dgm:prSet>
      <dgm:spPr/>
      <dgm:t>
        <a:bodyPr/>
        <a:lstStyle/>
        <a:p>
          <a:endParaRPr lang="en-US"/>
        </a:p>
      </dgm:t>
    </dgm:pt>
    <dgm:pt modelId="{1408FC6D-D4E3-4797-8B37-95A2D1865157}" type="pres">
      <dgm:prSet presAssocID="{0D917474-4D54-49F2-AAA3-734885FD1286}" presName="sibTrans" presStyleCnt="0"/>
      <dgm:spPr/>
    </dgm:pt>
    <dgm:pt modelId="{E3C4FBAF-6CA0-44FC-BECB-51E8D68D3135}" type="pres">
      <dgm:prSet presAssocID="{072C99AE-38A0-446F-B630-8AB486DBC1B9}" presName="textNode" presStyleLbl="node1" presStyleIdx="4" presStyleCnt="5">
        <dgm:presLayoutVars>
          <dgm:bulletEnabled val="1"/>
        </dgm:presLayoutVars>
      </dgm:prSet>
      <dgm:spPr/>
      <dgm:t>
        <a:bodyPr/>
        <a:lstStyle/>
        <a:p>
          <a:endParaRPr lang="en-US"/>
        </a:p>
      </dgm:t>
    </dgm:pt>
  </dgm:ptLst>
  <dgm:cxnLst>
    <dgm:cxn modelId="{EB3BED11-02BD-E545-86C3-CA0534D439E7}" type="presOf" srcId="{2F7B7C1F-E601-410D-8635-8FDAF0F05C0D}" destId="{77E6F168-D921-446D-9C55-0505A3855DFB}" srcOrd="0" destOrd="0" presId="urn:microsoft.com/office/officeart/2005/8/layout/hProcess9"/>
    <dgm:cxn modelId="{61E38033-2639-401F-9F2D-C3F785059DC9}" srcId="{2AFB3F1D-2057-4010-B29F-56636E403D6B}" destId="{072C99AE-38A0-446F-B630-8AB486DBC1B9}" srcOrd="4" destOrd="0" parTransId="{740B0A39-8A11-48FD-89C1-299245108AD2}" sibTransId="{4EAF4C7A-E9C9-4294-9444-E69F26AE7400}"/>
    <dgm:cxn modelId="{2D680E4C-7741-7B40-ABC0-B8094FD345E0}" type="presOf" srcId="{4470231D-89B5-4A3C-9F7F-4A2417389648}" destId="{04C776C9-3F7B-4EAA-8982-F1AC79515F28}" srcOrd="0" destOrd="0" presId="urn:microsoft.com/office/officeart/2005/8/layout/hProcess9"/>
    <dgm:cxn modelId="{F956B9E8-D04B-47DF-AA27-681BE52C9795}" srcId="{2AFB3F1D-2057-4010-B29F-56636E403D6B}" destId="{E6685EFB-FEF4-4BBC-A96A-02D269C92B6D}" srcOrd="2" destOrd="0" parTransId="{97512F1D-AFE7-43CC-AE3A-4A0D6C1228A3}" sibTransId="{EF10600B-14F2-42AA-98A5-C4CB9134BF90}"/>
    <dgm:cxn modelId="{142E5F11-DAC0-4E49-8192-51C154947D05}" type="presOf" srcId="{072C99AE-38A0-446F-B630-8AB486DBC1B9}" destId="{E3C4FBAF-6CA0-44FC-BECB-51E8D68D3135}" srcOrd="0" destOrd="0" presId="urn:microsoft.com/office/officeart/2005/8/layout/hProcess9"/>
    <dgm:cxn modelId="{8B321F8A-CDB2-3147-B9EC-E1F1D8A4E621}" type="presOf" srcId="{C1646EA6-5B87-4866-AAD9-5DDE19DEC349}" destId="{BF90115A-2D5F-41C2-890F-95F352DABD05}" srcOrd="0" destOrd="0" presId="urn:microsoft.com/office/officeart/2005/8/layout/hProcess9"/>
    <dgm:cxn modelId="{8018E147-72CA-7E44-9FFD-F3EBD201A250}" type="presOf" srcId="{E6685EFB-FEF4-4BBC-A96A-02D269C92B6D}" destId="{DBE06F4F-9F3D-41C5-A92E-19C9806D23A0}" srcOrd="0" destOrd="0" presId="urn:microsoft.com/office/officeart/2005/8/layout/hProcess9"/>
    <dgm:cxn modelId="{8E213C22-E454-4AB9-B334-04B8F2A4FF35}" srcId="{2AFB3F1D-2057-4010-B29F-56636E403D6B}" destId="{C1646EA6-5B87-4866-AAD9-5DDE19DEC349}" srcOrd="1" destOrd="0" parTransId="{5458712A-975E-4D3A-9488-5B5A81B4B599}" sibTransId="{F5202C81-2C30-4B5D-B3C8-3979724E925F}"/>
    <dgm:cxn modelId="{0C1F66A5-D85D-6F4A-A2E6-0DC75EBF2763}" type="presOf" srcId="{2AFB3F1D-2057-4010-B29F-56636E403D6B}" destId="{2648D568-A0F5-42C3-9DAB-0FA151EE7074}" srcOrd="0" destOrd="0" presId="urn:microsoft.com/office/officeart/2005/8/layout/hProcess9"/>
    <dgm:cxn modelId="{9FB7C3C4-A484-4BE4-A86C-BAF1C214F953}" srcId="{2AFB3F1D-2057-4010-B29F-56636E403D6B}" destId="{4470231D-89B5-4A3C-9F7F-4A2417389648}" srcOrd="0" destOrd="0" parTransId="{A795F4E6-05E5-4B22-9AC0-1ADF47B73774}" sibTransId="{F9D9DF47-026A-4C26-A4C5-F715EF058631}"/>
    <dgm:cxn modelId="{23AE043F-EE0B-43EC-97F0-80C3FE67F41C}" srcId="{2AFB3F1D-2057-4010-B29F-56636E403D6B}" destId="{2F7B7C1F-E601-410D-8635-8FDAF0F05C0D}" srcOrd="3" destOrd="0" parTransId="{713CA446-5248-413F-B64C-F859F07498AA}" sibTransId="{0D917474-4D54-49F2-AAA3-734885FD1286}"/>
    <dgm:cxn modelId="{FE5C4E29-1C29-9E48-A22B-6113B413C758}" type="presParOf" srcId="{2648D568-A0F5-42C3-9DAB-0FA151EE7074}" destId="{2F2B42FD-A470-4F71-BD1E-0BFACF1257CF}" srcOrd="0" destOrd="0" presId="urn:microsoft.com/office/officeart/2005/8/layout/hProcess9"/>
    <dgm:cxn modelId="{1112B9EC-CE9B-BF44-8CC1-EF3A7B8E94F3}" type="presParOf" srcId="{2648D568-A0F5-42C3-9DAB-0FA151EE7074}" destId="{2074514F-3983-444C-A21C-4AF78AE05F0B}" srcOrd="1" destOrd="0" presId="urn:microsoft.com/office/officeart/2005/8/layout/hProcess9"/>
    <dgm:cxn modelId="{40A238A3-3BF7-1D4A-9B12-8ED8480723AE}" type="presParOf" srcId="{2074514F-3983-444C-A21C-4AF78AE05F0B}" destId="{04C776C9-3F7B-4EAA-8982-F1AC79515F28}" srcOrd="0" destOrd="0" presId="urn:microsoft.com/office/officeart/2005/8/layout/hProcess9"/>
    <dgm:cxn modelId="{45D68707-7168-DE42-999F-08A29B8D3FBE}" type="presParOf" srcId="{2074514F-3983-444C-A21C-4AF78AE05F0B}" destId="{FBCE08C3-6A96-4330-8A16-1F811D00180C}" srcOrd="1" destOrd="0" presId="urn:microsoft.com/office/officeart/2005/8/layout/hProcess9"/>
    <dgm:cxn modelId="{0295F418-A579-4D4D-BF65-DFEE309E5AD9}" type="presParOf" srcId="{2074514F-3983-444C-A21C-4AF78AE05F0B}" destId="{BF90115A-2D5F-41C2-890F-95F352DABD05}" srcOrd="2" destOrd="0" presId="urn:microsoft.com/office/officeart/2005/8/layout/hProcess9"/>
    <dgm:cxn modelId="{7BFB8C85-856F-5347-998E-B906797A36C1}" type="presParOf" srcId="{2074514F-3983-444C-A21C-4AF78AE05F0B}" destId="{70FD9F59-A25F-460E-A9AD-2061F74E800C}" srcOrd="3" destOrd="0" presId="urn:microsoft.com/office/officeart/2005/8/layout/hProcess9"/>
    <dgm:cxn modelId="{22542FAE-4466-0C4C-A211-787AB05014E9}" type="presParOf" srcId="{2074514F-3983-444C-A21C-4AF78AE05F0B}" destId="{DBE06F4F-9F3D-41C5-A92E-19C9806D23A0}" srcOrd="4" destOrd="0" presId="urn:microsoft.com/office/officeart/2005/8/layout/hProcess9"/>
    <dgm:cxn modelId="{D38FC047-B363-4546-AE38-BD916A730285}" type="presParOf" srcId="{2074514F-3983-444C-A21C-4AF78AE05F0B}" destId="{384A1EEE-DA61-4EA9-87D2-5EB690CAF020}" srcOrd="5" destOrd="0" presId="urn:microsoft.com/office/officeart/2005/8/layout/hProcess9"/>
    <dgm:cxn modelId="{6BCFB63F-63AC-5749-8F03-CC57F3C47975}" type="presParOf" srcId="{2074514F-3983-444C-A21C-4AF78AE05F0B}" destId="{77E6F168-D921-446D-9C55-0505A3855DFB}" srcOrd="6" destOrd="0" presId="urn:microsoft.com/office/officeart/2005/8/layout/hProcess9"/>
    <dgm:cxn modelId="{50DF4CF6-B114-874E-81B7-69863F89E6CA}" type="presParOf" srcId="{2074514F-3983-444C-A21C-4AF78AE05F0B}" destId="{1408FC6D-D4E3-4797-8B37-95A2D1865157}" srcOrd="7" destOrd="0" presId="urn:microsoft.com/office/officeart/2005/8/layout/hProcess9"/>
    <dgm:cxn modelId="{3964E29F-DD0E-B249-9614-F71AB913182B}" type="presParOf" srcId="{2074514F-3983-444C-A21C-4AF78AE05F0B}" destId="{E3C4FBAF-6CA0-44FC-BECB-51E8D68D3135}"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FB3F1D-2057-4010-B29F-56636E403D6B}" type="doc">
      <dgm:prSet loTypeId="urn:microsoft.com/office/officeart/2005/8/layout/hProcess9" loCatId="process" qsTypeId="urn:microsoft.com/office/officeart/2005/8/quickstyle/simple1" qsCatId="simple" csTypeId="urn:microsoft.com/office/officeart/2005/8/colors/accent1_2" csCatId="accent1" phldr="1"/>
      <dgm:spPr/>
    </dgm:pt>
    <dgm:pt modelId="{4470231D-89B5-4A3C-9F7F-4A2417389648}">
      <dgm:prSet phldrT="[Text]" custT="1"/>
      <dgm:spPr>
        <a:solidFill>
          <a:srgbClr val="00B050"/>
        </a:solidFill>
      </dgm:spPr>
      <dgm:t>
        <a:bodyPr/>
        <a:lstStyle/>
        <a:p>
          <a:r>
            <a:rPr lang="en-US" sz="2600" dirty="0" smtClean="0"/>
            <a:t>Low Risk</a:t>
          </a:r>
        </a:p>
        <a:p>
          <a:r>
            <a:rPr lang="en-US" sz="1200" dirty="0" smtClean="0"/>
            <a:t>Low CAP Score</a:t>
          </a:r>
        </a:p>
        <a:p>
          <a:r>
            <a:rPr lang="en-US" sz="1200" dirty="0" smtClean="0"/>
            <a:t>Discharge with home self-</a:t>
          </a:r>
          <a:r>
            <a:rPr lang="en-US" sz="1200" dirty="0" smtClean="0"/>
            <a:t>isolation with IPAC approval</a:t>
          </a:r>
          <a:endParaRPr lang="en-US" sz="1200" dirty="0"/>
        </a:p>
      </dgm:t>
    </dgm:pt>
    <dgm:pt modelId="{A795F4E6-05E5-4B22-9AC0-1ADF47B73774}" type="parTrans" cxnId="{9FB7C3C4-A484-4BE4-A86C-BAF1C214F953}">
      <dgm:prSet/>
      <dgm:spPr/>
      <dgm:t>
        <a:bodyPr/>
        <a:lstStyle/>
        <a:p>
          <a:endParaRPr lang="en-US"/>
        </a:p>
      </dgm:t>
    </dgm:pt>
    <dgm:pt modelId="{F9D9DF47-026A-4C26-A4C5-F715EF058631}" type="sibTrans" cxnId="{9FB7C3C4-A484-4BE4-A86C-BAF1C214F953}">
      <dgm:prSet/>
      <dgm:spPr/>
      <dgm:t>
        <a:bodyPr/>
        <a:lstStyle/>
        <a:p>
          <a:endParaRPr lang="en-US"/>
        </a:p>
      </dgm:t>
    </dgm:pt>
    <dgm:pt modelId="{C1646EA6-5B87-4866-AAD9-5DDE19DEC349}">
      <dgm:prSet phldrT="[Text]" custT="1"/>
      <dgm:spPr>
        <a:solidFill>
          <a:srgbClr val="FFFF00"/>
        </a:solidFill>
      </dgm:spPr>
      <dgm:t>
        <a:bodyPr/>
        <a:lstStyle/>
        <a:p>
          <a:r>
            <a:rPr lang="en-US" sz="1700" b="1" dirty="0" smtClean="0">
              <a:solidFill>
                <a:schemeClr val="tx1"/>
              </a:solidFill>
            </a:rPr>
            <a:t>Intermediate Risk</a:t>
          </a:r>
        </a:p>
        <a:p>
          <a:r>
            <a:rPr lang="en-US" sz="1200" dirty="0" smtClean="0">
              <a:solidFill>
                <a:schemeClr val="tx1"/>
              </a:solidFill>
            </a:rPr>
            <a:t>Supplemental 02 &lt;50% required to keep Sat&gt;90% </a:t>
          </a:r>
        </a:p>
        <a:p>
          <a:r>
            <a:rPr lang="en-US" sz="1200" dirty="0" smtClean="0">
              <a:solidFill>
                <a:schemeClr val="tx1"/>
              </a:solidFill>
            </a:rPr>
            <a:t>or</a:t>
          </a:r>
        </a:p>
        <a:p>
          <a:r>
            <a:rPr lang="en-US" sz="1200" dirty="0" smtClean="0">
              <a:solidFill>
                <a:schemeClr val="tx1"/>
              </a:solidFill>
            </a:rPr>
            <a:t>High CAP Score</a:t>
          </a:r>
        </a:p>
        <a:p>
          <a:r>
            <a:rPr lang="en-US" sz="1400" b="1" dirty="0" smtClean="0">
              <a:solidFill>
                <a:schemeClr val="tx1"/>
              </a:solidFill>
            </a:rPr>
            <a:t>Hospital Admission</a:t>
          </a:r>
        </a:p>
      </dgm:t>
    </dgm:pt>
    <dgm:pt modelId="{5458712A-975E-4D3A-9488-5B5A81B4B599}" type="parTrans" cxnId="{8E213C22-E454-4AB9-B334-04B8F2A4FF35}">
      <dgm:prSet/>
      <dgm:spPr/>
      <dgm:t>
        <a:bodyPr/>
        <a:lstStyle/>
        <a:p>
          <a:endParaRPr lang="en-US"/>
        </a:p>
      </dgm:t>
    </dgm:pt>
    <dgm:pt modelId="{F5202C81-2C30-4B5D-B3C8-3979724E925F}" type="sibTrans" cxnId="{8E213C22-E454-4AB9-B334-04B8F2A4FF35}">
      <dgm:prSet/>
      <dgm:spPr/>
      <dgm:t>
        <a:bodyPr/>
        <a:lstStyle/>
        <a:p>
          <a:endParaRPr lang="en-US"/>
        </a:p>
      </dgm:t>
    </dgm:pt>
    <dgm:pt modelId="{E6685EFB-FEF4-4BBC-A96A-02D269C92B6D}">
      <dgm:prSet phldrT="[Text]" custT="1"/>
      <dgm:spPr>
        <a:solidFill>
          <a:srgbClr val="FF0000"/>
        </a:solidFill>
      </dgm:spPr>
      <dgm:t>
        <a:bodyPr/>
        <a:lstStyle/>
        <a:p>
          <a:r>
            <a:rPr lang="en-US" sz="1800" b="1" dirty="0" smtClean="0"/>
            <a:t>HIGH RISK</a:t>
          </a:r>
        </a:p>
        <a:p>
          <a:r>
            <a:rPr lang="en-US" sz="1100" dirty="0" smtClean="0"/>
            <a:t>Fio2 requirements 50% or higher   </a:t>
          </a:r>
          <a:r>
            <a:rPr lang="en-US" sz="1100" dirty="0" smtClean="0">
              <a:solidFill>
                <a:schemeClr val="tx1"/>
              </a:solidFill>
            </a:rPr>
            <a:t>OR </a:t>
          </a:r>
          <a:r>
            <a:rPr lang="en-US" sz="1100" dirty="0" smtClean="0"/>
            <a:t>Supplemental 02 PLUS</a:t>
          </a:r>
          <a:br>
            <a:rPr lang="en-US" sz="1100" dirty="0" smtClean="0"/>
          </a:br>
          <a:r>
            <a:rPr lang="en-US" sz="1100" dirty="0" smtClean="0"/>
            <a:t>Respiratory effort fatigue +/- evidence of hemodynamic instability</a:t>
          </a:r>
        </a:p>
        <a:p>
          <a:r>
            <a:rPr lang="en-US" sz="1400" dirty="0" smtClean="0"/>
            <a:t>ICU</a:t>
          </a:r>
        </a:p>
      </dgm:t>
    </dgm:pt>
    <dgm:pt modelId="{97512F1D-AFE7-43CC-AE3A-4A0D6C1228A3}" type="parTrans" cxnId="{F956B9E8-D04B-47DF-AA27-681BE52C9795}">
      <dgm:prSet/>
      <dgm:spPr/>
      <dgm:t>
        <a:bodyPr/>
        <a:lstStyle/>
        <a:p>
          <a:endParaRPr lang="en-US"/>
        </a:p>
      </dgm:t>
    </dgm:pt>
    <dgm:pt modelId="{EF10600B-14F2-42AA-98A5-C4CB9134BF90}" type="sibTrans" cxnId="{F956B9E8-D04B-47DF-AA27-681BE52C9795}">
      <dgm:prSet/>
      <dgm:spPr/>
      <dgm:t>
        <a:bodyPr/>
        <a:lstStyle/>
        <a:p>
          <a:endParaRPr lang="en-US"/>
        </a:p>
      </dgm:t>
    </dgm:pt>
    <dgm:pt modelId="{072C99AE-38A0-446F-B630-8AB486DBC1B9}">
      <dgm:prSet phldrT="[Text]"/>
      <dgm:spPr>
        <a:solidFill>
          <a:srgbClr val="000090"/>
        </a:solidFill>
        <a:ln>
          <a:solidFill>
            <a:schemeClr val="tx1">
              <a:lumMod val="85000"/>
              <a:lumOff val="15000"/>
            </a:schemeClr>
          </a:solidFill>
        </a:ln>
      </dgm:spPr>
      <dgm:t>
        <a:bodyPr/>
        <a:lstStyle/>
        <a:p>
          <a:r>
            <a:rPr lang="en-US" dirty="0" smtClean="0"/>
            <a:t>Protected Code Blue Cardiac Arrest</a:t>
          </a:r>
          <a:endParaRPr lang="en-US" dirty="0"/>
        </a:p>
      </dgm:t>
    </dgm:pt>
    <dgm:pt modelId="{740B0A39-8A11-48FD-89C1-299245108AD2}" type="parTrans" cxnId="{61E38033-2639-401F-9F2D-C3F785059DC9}">
      <dgm:prSet/>
      <dgm:spPr/>
      <dgm:t>
        <a:bodyPr/>
        <a:lstStyle/>
        <a:p>
          <a:endParaRPr lang="en-US"/>
        </a:p>
      </dgm:t>
    </dgm:pt>
    <dgm:pt modelId="{4EAF4C7A-E9C9-4294-9444-E69F26AE7400}" type="sibTrans" cxnId="{61E38033-2639-401F-9F2D-C3F785059DC9}">
      <dgm:prSet/>
      <dgm:spPr/>
      <dgm:t>
        <a:bodyPr/>
        <a:lstStyle/>
        <a:p>
          <a:endParaRPr lang="en-US"/>
        </a:p>
      </dgm:t>
    </dgm:pt>
    <dgm:pt modelId="{2F7B7C1F-E601-410D-8635-8FDAF0F05C0D}">
      <dgm:prSet phldrT="[Text]"/>
      <dgm:spPr>
        <a:solidFill>
          <a:srgbClr val="0070C0"/>
        </a:solidFill>
      </dgm:spPr>
      <dgm:t>
        <a:bodyPr/>
        <a:lstStyle/>
        <a:p>
          <a:r>
            <a:rPr lang="en-US" dirty="0" smtClean="0"/>
            <a:t> Protected Controlled Intubation</a:t>
          </a:r>
          <a:endParaRPr lang="en-US" dirty="0"/>
        </a:p>
      </dgm:t>
    </dgm:pt>
    <dgm:pt modelId="{713CA446-5248-413F-B64C-F859F07498AA}" type="parTrans" cxnId="{23AE043F-EE0B-43EC-97F0-80C3FE67F41C}">
      <dgm:prSet/>
      <dgm:spPr/>
      <dgm:t>
        <a:bodyPr/>
        <a:lstStyle/>
        <a:p>
          <a:endParaRPr lang="en-US"/>
        </a:p>
      </dgm:t>
    </dgm:pt>
    <dgm:pt modelId="{0D917474-4D54-49F2-AAA3-734885FD1286}" type="sibTrans" cxnId="{23AE043F-EE0B-43EC-97F0-80C3FE67F41C}">
      <dgm:prSet/>
      <dgm:spPr/>
      <dgm:t>
        <a:bodyPr/>
        <a:lstStyle/>
        <a:p>
          <a:endParaRPr lang="en-US"/>
        </a:p>
      </dgm:t>
    </dgm:pt>
    <dgm:pt modelId="{2648D568-A0F5-42C3-9DAB-0FA151EE7074}" type="pres">
      <dgm:prSet presAssocID="{2AFB3F1D-2057-4010-B29F-56636E403D6B}" presName="CompostProcess" presStyleCnt="0">
        <dgm:presLayoutVars>
          <dgm:dir/>
          <dgm:resizeHandles val="exact"/>
        </dgm:presLayoutVars>
      </dgm:prSet>
      <dgm:spPr/>
    </dgm:pt>
    <dgm:pt modelId="{2F2B42FD-A470-4F71-BD1E-0BFACF1257CF}" type="pres">
      <dgm:prSet presAssocID="{2AFB3F1D-2057-4010-B29F-56636E403D6B}" presName="arrow" presStyleLbl="bgShp" presStyleIdx="0" presStyleCnt="1" custLinFactNeighborX="-7023" custLinFactNeighborY="-263"/>
      <dgm:spPr/>
    </dgm:pt>
    <dgm:pt modelId="{2074514F-3983-444C-A21C-4AF78AE05F0B}" type="pres">
      <dgm:prSet presAssocID="{2AFB3F1D-2057-4010-B29F-56636E403D6B}" presName="linearProcess" presStyleCnt="0"/>
      <dgm:spPr/>
    </dgm:pt>
    <dgm:pt modelId="{04C776C9-3F7B-4EAA-8982-F1AC79515F28}" type="pres">
      <dgm:prSet presAssocID="{4470231D-89B5-4A3C-9F7F-4A2417389648}" presName="textNode" presStyleLbl="node1" presStyleIdx="0" presStyleCnt="5">
        <dgm:presLayoutVars>
          <dgm:bulletEnabled val="1"/>
        </dgm:presLayoutVars>
      </dgm:prSet>
      <dgm:spPr/>
      <dgm:t>
        <a:bodyPr/>
        <a:lstStyle/>
        <a:p>
          <a:endParaRPr lang="en-US"/>
        </a:p>
      </dgm:t>
    </dgm:pt>
    <dgm:pt modelId="{FBCE08C3-6A96-4330-8A16-1F811D00180C}" type="pres">
      <dgm:prSet presAssocID="{F9D9DF47-026A-4C26-A4C5-F715EF058631}" presName="sibTrans" presStyleCnt="0"/>
      <dgm:spPr/>
    </dgm:pt>
    <dgm:pt modelId="{BF90115A-2D5F-41C2-890F-95F352DABD05}" type="pres">
      <dgm:prSet presAssocID="{C1646EA6-5B87-4866-AAD9-5DDE19DEC349}" presName="textNode" presStyleLbl="node1" presStyleIdx="1" presStyleCnt="5" custScaleX="116625">
        <dgm:presLayoutVars>
          <dgm:bulletEnabled val="1"/>
        </dgm:presLayoutVars>
      </dgm:prSet>
      <dgm:spPr/>
      <dgm:t>
        <a:bodyPr/>
        <a:lstStyle/>
        <a:p>
          <a:endParaRPr lang="en-US"/>
        </a:p>
      </dgm:t>
    </dgm:pt>
    <dgm:pt modelId="{70FD9F59-A25F-460E-A9AD-2061F74E800C}" type="pres">
      <dgm:prSet presAssocID="{F5202C81-2C30-4B5D-B3C8-3979724E925F}" presName="sibTrans" presStyleCnt="0"/>
      <dgm:spPr/>
    </dgm:pt>
    <dgm:pt modelId="{DBE06F4F-9F3D-41C5-A92E-19C9806D23A0}" type="pres">
      <dgm:prSet presAssocID="{E6685EFB-FEF4-4BBC-A96A-02D269C92B6D}" presName="textNode" presStyleLbl="node1" presStyleIdx="2" presStyleCnt="5">
        <dgm:presLayoutVars>
          <dgm:bulletEnabled val="1"/>
        </dgm:presLayoutVars>
      </dgm:prSet>
      <dgm:spPr/>
      <dgm:t>
        <a:bodyPr/>
        <a:lstStyle/>
        <a:p>
          <a:endParaRPr lang="en-US"/>
        </a:p>
      </dgm:t>
    </dgm:pt>
    <dgm:pt modelId="{384A1EEE-DA61-4EA9-87D2-5EB690CAF020}" type="pres">
      <dgm:prSet presAssocID="{EF10600B-14F2-42AA-98A5-C4CB9134BF90}" presName="sibTrans" presStyleCnt="0"/>
      <dgm:spPr/>
    </dgm:pt>
    <dgm:pt modelId="{77E6F168-D921-446D-9C55-0505A3855DFB}" type="pres">
      <dgm:prSet presAssocID="{2F7B7C1F-E601-410D-8635-8FDAF0F05C0D}" presName="textNode" presStyleLbl="node1" presStyleIdx="3" presStyleCnt="5">
        <dgm:presLayoutVars>
          <dgm:bulletEnabled val="1"/>
        </dgm:presLayoutVars>
      </dgm:prSet>
      <dgm:spPr/>
      <dgm:t>
        <a:bodyPr/>
        <a:lstStyle/>
        <a:p>
          <a:endParaRPr lang="en-US"/>
        </a:p>
      </dgm:t>
    </dgm:pt>
    <dgm:pt modelId="{1408FC6D-D4E3-4797-8B37-95A2D1865157}" type="pres">
      <dgm:prSet presAssocID="{0D917474-4D54-49F2-AAA3-734885FD1286}" presName="sibTrans" presStyleCnt="0"/>
      <dgm:spPr/>
    </dgm:pt>
    <dgm:pt modelId="{E3C4FBAF-6CA0-44FC-BECB-51E8D68D3135}" type="pres">
      <dgm:prSet presAssocID="{072C99AE-38A0-446F-B630-8AB486DBC1B9}" presName="textNode" presStyleLbl="node1" presStyleIdx="4" presStyleCnt="5">
        <dgm:presLayoutVars>
          <dgm:bulletEnabled val="1"/>
        </dgm:presLayoutVars>
      </dgm:prSet>
      <dgm:spPr/>
      <dgm:t>
        <a:bodyPr/>
        <a:lstStyle/>
        <a:p>
          <a:endParaRPr lang="en-US"/>
        </a:p>
      </dgm:t>
    </dgm:pt>
  </dgm:ptLst>
  <dgm:cxnLst>
    <dgm:cxn modelId="{30C02222-A20C-FF45-9617-3DD6096A08EA}" type="presOf" srcId="{2AFB3F1D-2057-4010-B29F-56636E403D6B}" destId="{2648D568-A0F5-42C3-9DAB-0FA151EE7074}" srcOrd="0" destOrd="0" presId="urn:microsoft.com/office/officeart/2005/8/layout/hProcess9"/>
    <dgm:cxn modelId="{3EF57814-C5CE-FC40-9746-CBE52FA99DEE}" type="presOf" srcId="{072C99AE-38A0-446F-B630-8AB486DBC1B9}" destId="{E3C4FBAF-6CA0-44FC-BECB-51E8D68D3135}" srcOrd="0" destOrd="0" presId="urn:microsoft.com/office/officeart/2005/8/layout/hProcess9"/>
    <dgm:cxn modelId="{61E38033-2639-401F-9F2D-C3F785059DC9}" srcId="{2AFB3F1D-2057-4010-B29F-56636E403D6B}" destId="{072C99AE-38A0-446F-B630-8AB486DBC1B9}" srcOrd="4" destOrd="0" parTransId="{740B0A39-8A11-48FD-89C1-299245108AD2}" sibTransId="{4EAF4C7A-E9C9-4294-9444-E69F26AE7400}"/>
    <dgm:cxn modelId="{00BD52C4-8EA3-7641-B862-8F55261858DC}" type="presOf" srcId="{E6685EFB-FEF4-4BBC-A96A-02D269C92B6D}" destId="{DBE06F4F-9F3D-41C5-A92E-19C9806D23A0}" srcOrd="0" destOrd="0" presId="urn:microsoft.com/office/officeart/2005/8/layout/hProcess9"/>
    <dgm:cxn modelId="{F956B9E8-D04B-47DF-AA27-681BE52C9795}" srcId="{2AFB3F1D-2057-4010-B29F-56636E403D6B}" destId="{E6685EFB-FEF4-4BBC-A96A-02D269C92B6D}" srcOrd="2" destOrd="0" parTransId="{97512F1D-AFE7-43CC-AE3A-4A0D6C1228A3}" sibTransId="{EF10600B-14F2-42AA-98A5-C4CB9134BF90}"/>
    <dgm:cxn modelId="{8E213C22-E454-4AB9-B334-04B8F2A4FF35}" srcId="{2AFB3F1D-2057-4010-B29F-56636E403D6B}" destId="{C1646EA6-5B87-4866-AAD9-5DDE19DEC349}" srcOrd="1" destOrd="0" parTransId="{5458712A-975E-4D3A-9488-5B5A81B4B599}" sibTransId="{F5202C81-2C30-4B5D-B3C8-3979724E925F}"/>
    <dgm:cxn modelId="{00711764-F0ED-2947-9DED-0585D3F08D8F}" type="presOf" srcId="{4470231D-89B5-4A3C-9F7F-4A2417389648}" destId="{04C776C9-3F7B-4EAA-8982-F1AC79515F28}" srcOrd="0" destOrd="0" presId="urn:microsoft.com/office/officeart/2005/8/layout/hProcess9"/>
    <dgm:cxn modelId="{E48F6F32-5B21-F34F-A847-5A6CFB312F5E}" type="presOf" srcId="{C1646EA6-5B87-4866-AAD9-5DDE19DEC349}" destId="{BF90115A-2D5F-41C2-890F-95F352DABD05}" srcOrd="0" destOrd="0" presId="urn:microsoft.com/office/officeart/2005/8/layout/hProcess9"/>
    <dgm:cxn modelId="{9FB7C3C4-A484-4BE4-A86C-BAF1C214F953}" srcId="{2AFB3F1D-2057-4010-B29F-56636E403D6B}" destId="{4470231D-89B5-4A3C-9F7F-4A2417389648}" srcOrd="0" destOrd="0" parTransId="{A795F4E6-05E5-4B22-9AC0-1ADF47B73774}" sibTransId="{F9D9DF47-026A-4C26-A4C5-F715EF058631}"/>
    <dgm:cxn modelId="{23AE043F-EE0B-43EC-97F0-80C3FE67F41C}" srcId="{2AFB3F1D-2057-4010-B29F-56636E403D6B}" destId="{2F7B7C1F-E601-410D-8635-8FDAF0F05C0D}" srcOrd="3" destOrd="0" parTransId="{713CA446-5248-413F-B64C-F859F07498AA}" sibTransId="{0D917474-4D54-49F2-AAA3-734885FD1286}"/>
    <dgm:cxn modelId="{6EFCCB68-F8DB-5344-90C1-B770AE95DB57}" type="presOf" srcId="{2F7B7C1F-E601-410D-8635-8FDAF0F05C0D}" destId="{77E6F168-D921-446D-9C55-0505A3855DFB}" srcOrd="0" destOrd="0" presId="urn:microsoft.com/office/officeart/2005/8/layout/hProcess9"/>
    <dgm:cxn modelId="{73440358-F3E1-8546-B0CC-31057D685012}" type="presParOf" srcId="{2648D568-A0F5-42C3-9DAB-0FA151EE7074}" destId="{2F2B42FD-A470-4F71-BD1E-0BFACF1257CF}" srcOrd="0" destOrd="0" presId="urn:microsoft.com/office/officeart/2005/8/layout/hProcess9"/>
    <dgm:cxn modelId="{220467F9-FEE4-584C-B994-BC63ED5D5CC8}" type="presParOf" srcId="{2648D568-A0F5-42C3-9DAB-0FA151EE7074}" destId="{2074514F-3983-444C-A21C-4AF78AE05F0B}" srcOrd="1" destOrd="0" presId="urn:microsoft.com/office/officeart/2005/8/layout/hProcess9"/>
    <dgm:cxn modelId="{55F73312-C394-6244-98B5-EF9795252DA4}" type="presParOf" srcId="{2074514F-3983-444C-A21C-4AF78AE05F0B}" destId="{04C776C9-3F7B-4EAA-8982-F1AC79515F28}" srcOrd="0" destOrd="0" presId="urn:microsoft.com/office/officeart/2005/8/layout/hProcess9"/>
    <dgm:cxn modelId="{9D8736C1-680F-3D47-B938-AB15594358AF}" type="presParOf" srcId="{2074514F-3983-444C-A21C-4AF78AE05F0B}" destId="{FBCE08C3-6A96-4330-8A16-1F811D00180C}" srcOrd="1" destOrd="0" presId="urn:microsoft.com/office/officeart/2005/8/layout/hProcess9"/>
    <dgm:cxn modelId="{32CB77AC-0775-C542-A2DD-C0FBAAF8C85A}" type="presParOf" srcId="{2074514F-3983-444C-A21C-4AF78AE05F0B}" destId="{BF90115A-2D5F-41C2-890F-95F352DABD05}" srcOrd="2" destOrd="0" presId="urn:microsoft.com/office/officeart/2005/8/layout/hProcess9"/>
    <dgm:cxn modelId="{96EEE682-8947-B94B-8BB1-BC9BFE42D039}" type="presParOf" srcId="{2074514F-3983-444C-A21C-4AF78AE05F0B}" destId="{70FD9F59-A25F-460E-A9AD-2061F74E800C}" srcOrd="3" destOrd="0" presId="urn:microsoft.com/office/officeart/2005/8/layout/hProcess9"/>
    <dgm:cxn modelId="{C84E8C86-1273-F54C-92DB-F0B78CAE33E2}" type="presParOf" srcId="{2074514F-3983-444C-A21C-4AF78AE05F0B}" destId="{DBE06F4F-9F3D-41C5-A92E-19C9806D23A0}" srcOrd="4" destOrd="0" presId="urn:microsoft.com/office/officeart/2005/8/layout/hProcess9"/>
    <dgm:cxn modelId="{EE70D59D-95DF-404E-B0CB-4EC3D83ECE2C}" type="presParOf" srcId="{2074514F-3983-444C-A21C-4AF78AE05F0B}" destId="{384A1EEE-DA61-4EA9-87D2-5EB690CAF020}" srcOrd="5" destOrd="0" presId="urn:microsoft.com/office/officeart/2005/8/layout/hProcess9"/>
    <dgm:cxn modelId="{598C1B99-8163-5D4C-93EF-91FCF52A6CBA}" type="presParOf" srcId="{2074514F-3983-444C-A21C-4AF78AE05F0B}" destId="{77E6F168-D921-446D-9C55-0505A3855DFB}" srcOrd="6" destOrd="0" presId="urn:microsoft.com/office/officeart/2005/8/layout/hProcess9"/>
    <dgm:cxn modelId="{CCF21359-1A7E-4742-A2AF-8E1BF62B04CD}" type="presParOf" srcId="{2074514F-3983-444C-A21C-4AF78AE05F0B}" destId="{1408FC6D-D4E3-4797-8B37-95A2D1865157}" srcOrd="7" destOrd="0" presId="urn:microsoft.com/office/officeart/2005/8/layout/hProcess9"/>
    <dgm:cxn modelId="{A444B1B2-C385-094E-AD19-D3F45707E0C4}" type="presParOf" srcId="{2074514F-3983-444C-A21C-4AF78AE05F0B}" destId="{E3C4FBAF-6CA0-44FC-BECB-51E8D68D3135}"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C02E97-20E7-459F-AC7A-C0F845E4863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A4A2C39-24A6-4C3C-B560-F68FE7D861B7}">
      <dgm:prSet phldrT="[Text]"/>
      <dgm:spPr/>
      <dgm:t>
        <a:bodyPr/>
        <a:lstStyle/>
        <a:p>
          <a:r>
            <a:rPr lang="en-US" dirty="0" smtClean="0"/>
            <a:t>Team</a:t>
          </a:r>
          <a:endParaRPr lang="en-US" dirty="0"/>
        </a:p>
      </dgm:t>
    </dgm:pt>
    <dgm:pt modelId="{FCA1ED33-7811-4658-A18C-8F12412323F2}" type="parTrans" cxnId="{60DD635C-6C59-4FCE-9189-23AB4D15BFB1}">
      <dgm:prSet/>
      <dgm:spPr/>
      <dgm:t>
        <a:bodyPr/>
        <a:lstStyle/>
        <a:p>
          <a:endParaRPr lang="en-US"/>
        </a:p>
      </dgm:t>
    </dgm:pt>
    <dgm:pt modelId="{79D421A5-55BB-4D1C-9E3C-8B9F6AC2A124}" type="sibTrans" cxnId="{60DD635C-6C59-4FCE-9189-23AB4D15BFB1}">
      <dgm:prSet/>
      <dgm:spPr/>
      <dgm:t>
        <a:bodyPr/>
        <a:lstStyle/>
        <a:p>
          <a:endParaRPr lang="en-US"/>
        </a:p>
      </dgm:t>
    </dgm:pt>
    <dgm:pt modelId="{62A64F11-42BD-4ABE-80EB-E3615C2D7E60}">
      <dgm:prSet phldrT="[Text]"/>
      <dgm:spPr/>
      <dgm:t>
        <a:bodyPr/>
        <a:lstStyle/>
        <a:p>
          <a:r>
            <a:rPr lang="en-US" dirty="0" smtClean="0"/>
            <a:t>PPE</a:t>
          </a:r>
          <a:endParaRPr lang="en-US" dirty="0"/>
        </a:p>
      </dgm:t>
    </dgm:pt>
    <dgm:pt modelId="{5DE97585-A4CB-45CF-A8AC-FDA95F76083C}" type="parTrans" cxnId="{46C3E0A3-CECB-448B-97C5-A556D6488894}">
      <dgm:prSet/>
      <dgm:spPr/>
      <dgm:t>
        <a:bodyPr/>
        <a:lstStyle/>
        <a:p>
          <a:endParaRPr lang="en-US"/>
        </a:p>
      </dgm:t>
    </dgm:pt>
    <dgm:pt modelId="{8580157A-99F6-4A55-85C8-8B4A34BD47AC}" type="sibTrans" cxnId="{46C3E0A3-CECB-448B-97C5-A556D6488894}">
      <dgm:prSet/>
      <dgm:spPr/>
      <dgm:t>
        <a:bodyPr/>
        <a:lstStyle/>
        <a:p>
          <a:endParaRPr lang="en-US"/>
        </a:p>
      </dgm:t>
    </dgm:pt>
    <dgm:pt modelId="{5494EECA-8655-40D8-8D11-A72E59E6CC7B}">
      <dgm:prSet phldrT="[Text]"/>
      <dgm:spPr/>
      <dgm:t>
        <a:bodyPr/>
        <a:lstStyle/>
        <a:p>
          <a:r>
            <a:rPr lang="en-US" dirty="0" smtClean="0"/>
            <a:t>Equipment</a:t>
          </a:r>
          <a:r>
            <a:rPr lang="en-US" baseline="0" dirty="0" smtClean="0"/>
            <a:t> &amp; Drugs</a:t>
          </a:r>
          <a:endParaRPr lang="en-US" dirty="0"/>
        </a:p>
      </dgm:t>
    </dgm:pt>
    <dgm:pt modelId="{ADF36236-BEB9-49C8-889F-8EED315F779C}" type="parTrans" cxnId="{6C86FCB1-DEFC-4B5E-9987-150CB4EDFE32}">
      <dgm:prSet/>
      <dgm:spPr/>
      <dgm:t>
        <a:bodyPr/>
        <a:lstStyle/>
        <a:p>
          <a:endParaRPr lang="en-US"/>
        </a:p>
      </dgm:t>
    </dgm:pt>
    <dgm:pt modelId="{8BD92600-89FF-4C69-BAF6-907F7345F0EE}" type="sibTrans" cxnId="{6C86FCB1-DEFC-4B5E-9987-150CB4EDFE32}">
      <dgm:prSet/>
      <dgm:spPr/>
      <dgm:t>
        <a:bodyPr/>
        <a:lstStyle/>
        <a:p>
          <a:endParaRPr lang="en-US"/>
        </a:p>
      </dgm:t>
    </dgm:pt>
    <dgm:pt modelId="{EF9964C8-F655-4089-9C91-C9B9541615DE}">
      <dgm:prSet phldrT="[Text]"/>
      <dgm:spPr/>
      <dgm:t>
        <a:bodyPr/>
        <a:lstStyle/>
        <a:p>
          <a:r>
            <a:rPr lang="en-US" dirty="0" smtClean="0"/>
            <a:t>Procedure</a:t>
          </a:r>
          <a:endParaRPr lang="en-US" dirty="0"/>
        </a:p>
      </dgm:t>
    </dgm:pt>
    <dgm:pt modelId="{DB45E6BC-75D2-49D5-8BD3-9958C27532E4}" type="parTrans" cxnId="{46D98522-9BE1-4E4E-9596-6D93228F3C10}">
      <dgm:prSet/>
      <dgm:spPr/>
      <dgm:t>
        <a:bodyPr/>
        <a:lstStyle/>
        <a:p>
          <a:endParaRPr lang="en-US"/>
        </a:p>
      </dgm:t>
    </dgm:pt>
    <dgm:pt modelId="{90797581-C103-4612-815A-B956AFCEF441}" type="sibTrans" cxnId="{46D98522-9BE1-4E4E-9596-6D93228F3C10}">
      <dgm:prSet/>
      <dgm:spPr/>
      <dgm:t>
        <a:bodyPr/>
        <a:lstStyle/>
        <a:p>
          <a:endParaRPr lang="en-US"/>
        </a:p>
      </dgm:t>
    </dgm:pt>
    <dgm:pt modelId="{F1E01CE9-92D9-4188-9DC4-D4A480F51669}">
      <dgm:prSet phldrT="[Text]"/>
      <dgm:spPr/>
      <dgm:t>
        <a:bodyPr/>
        <a:lstStyle/>
        <a:p>
          <a:r>
            <a:rPr lang="en-US" dirty="0" smtClean="0"/>
            <a:t>Debrief</a:t>
          </a:r>
          <a:endParaRPr lang="en-US" dirty="0"/>
        </a:p>
      </dgm:t>
    </dgm:pt>
    <dgm:pt modelId="{62C5929D-38C1-4ABF-BB8B-8F8A1497C812}" type="parTrans" cxnId="{D9F61263-8ADD-48F1-9331-D22C1CA48501}">
      <dgm:prSet/>
      <dgm:spPr/>
      <dgm:t>
        <a:bodyPr/>
        <a:lstStyle/>
        <a:p>
          <a:endParaRPr lang="en-US"/>
        </a:p>
      </dgm:t>
    </dgm:pt>
    <dgm:pt modelId="{086EC161-5BC4-4C67-904B-5243BAFADECD}" type="sibTrans" cxnId="{D9F61263-8ADD-48F1-9331-D22C1CA48501}">
      <dgm:prSet/>
      <dgm:spPr/>
      <dgm:t>
        <a:bodyPr/>
        <a:lstStyle/>
        <a:p>
          <a:endParaRPr lang="en-US"/>
        </a:p>
      </dgm:t>
    </dgm:pt>
    <dgm:pt modelId="{39763C73-9107-4C63-9EDA-2419014BF570}" type="pres">
      <dgm:prSet presAssocID="{B7C02E97-20E7-459F-AC7A-C0F845E4863F}" presName="diagram" presStyleCnt="0">
        <dgm:presLayoutVars>
          <dgm:dir/>
          <dgm:resizeHandles val="exact"/>
        </dgm:presLayoutVars>
      </dgm:prSet>
      <dgm:spPr/>
      <dgm:t>
        <a:bodyPr/>
        <a:lstStyle/>
        <a:p>
          <a:endParaRPr lang="en-US"/>
        </a:p>
      </dgm:t>
    </dgm:pt>
    <dgm:pt modelId="{A330D397-4470-44E5-B642-B1D8959E0484}" type="pres">
      <dgm:prSet presAssocID="{4A4A2C39-24A6-4C3C-B560-F68FE7D861B7}" presName="node" presStyleLbl="node1" presStyleIdx="0" presStyleCnt="5">
        <dgm:presLayoutVars>
          <dgm:bulletEnabled val="1"/>
        </dgm:presLayoutVars>
      </dgm:prSet>
      <dgm:spPr/>
      <dgm:t>
        <a:bodyPr/>
        <a:lstStyle/>
        <a:p>
          <a:endParaRPr lang="en-US"/>
        </a:p>
      </dgm:t>
    </dgm:pt>
    <dgm:pt modelId="{EE2F0352-ABB7-430B-B8C1-A62627F9A727}" type="pres">
      <dgm:prSet presAssocID="{79D421A5-55BB-4D1C-9E3C-8B9F6AC2A124}" presName="sibTrans" presStyleCnt="0"/>
      <dgm:spPr/>
    </dgm:pt>
    <dgm:pt modelId="{74E5F8DA-487F-4D6E-9DA1-A2732D5038B4}" type="pres">
      <dgm:prSet presAssocID="{62A64F11-42BD-4ABE-80EB-E3615C2D7E60}" presName="node" presStyleLbl="node1" presStyleIdx="1" presStyleCnt="5">
        <dgm:presLayoutVars>
          <dgm:bulletEnabled val="1"/>
        </dgm:presLayoutVars>
      </dgm:prSet>
      <dgm:spPr/>
      <dgm:t>
        <a:bodyPr/>
        <a:lstStyle/>
        <a:p>
          <a:endParaRPr lang="en-US"/>
        </a:p>
      </dgm:t>
    </dgm:pt>
    <dgm:pt modelId="{259A213C-0726-4E32-97BF-4BDB63F0C5BB}" type="pres">
      <dgm:prSet presAssocID="{8580157A-99F6-4A55-85C8-8B4A34BD47AC}" presName="sibTrans" presStyleCnt="0"/>
      <dgm:spPr/>
    </dgm:pt>
    <dgm:pt modelId="{FBBD9DAC-64C7-4C02-8FE6-BFED313469EB}" type="pres">
      <dgm:prSet presAssocID="{5494EECA-8655-40D8-8D11-A72E59E6CC7B}" presName="node" presStyleLbl="node1" presStyleIdx="2" presStyleCnt="5">
        <dgm:presLayoutVars>
          <dgm:bulletEnabled val="1"/>
        </dgm:presLayoutVars>
      </dgm:prSet>
      <dgm:spPr/>
      <dgm:t>
        <a:bodyPr/>
        <a:lstStyle/>
        <a:p>
          <a:endParaRPr lang="en-US"/>
        </a:p>
      </dgm:t>
    </dgm:pt>
    <dgm:pt modelId="{6F3223B5-C4C4-4609-94D5-B1FE0A294D4F}" type="pres">
      <dgm:prSet presAssocID="{8BD92600-89FF-4C69-BAF6-907F7345F0EE}" presName="sibTrans" presStyleCnt="0"/>
      <dgm:spPr/>
    </dgm:pt>
    <dgm:pt modelId="{790CC549-935B-4A8F-8FC7-443CBE7FAD0E}" type="pres">
      <dgm:prSet presAssocID="{EF9964C8-F655-4089-9C91-C9B9541615DE}" presName="node" presStyleLbl="node1" presStyleIdx="3" presStyleCnt="5">
        <dgm:presLayoutVars>
          <dgm:bulletEnabled val="1"/>
        </dgm:presLayoutVars>
      </dgm:prSet>
      <dgm:spPr/>
      <dgm:t>
        <a:bodyPr/>
        <a:lstStyle/>
        <a:p>
          <a:endParaRPr lang="en-US"/>
        </a:p>
      </dgm:t>
    </dgm:pt>
    <dgm:pt modelId="{D1CA7C84-42D2-4934-89C6-F4BC842EB3A2}" type="pres">
      <dgm:prSet presAssocID="{90797581-C103-4612-815A-B956AFCEF441}" presName="sibTrans" presStyleCnt="0"/>
      <dgm:spPr/>
    </dgm:pt>
    <dgm:pt modelId="{D1AC58E1-622E-48D1-A7A9-C2AAC6FA6FEB}" type="pres">
      <dgm:prSet presAssocID="{F1E01CE9-92D9-4188-9DC4-D4A480F51669}" presName="node" presStyleLbl="node1" presStyleIdx="4" presStyleCnt="5">
        <dgm:presLayoutVars>
          <dgm:bulletEnabled val="1"/>
        </dgm:presLayoutVars>
      </dgm:prSet>
      <dgm:spPr/>
      <dgm:t>
        <a:bodyPr/>
        <a:lstStyle/>
        <a:p>
          <a:endParaRPr lang="en-US"/>
        </a:p>
      </dgm:t>
    </dgm:pt>
  </dgm:ptLst>
  <dgm:cxnLst>
    <dgm:cxn modelId="{B34B4394-B5E4-4D2F-A5D6-B98A17FD25A8}" type="presOf" srcId="{B7C02E97-20E7-459F-AC7A-C0F845E4863F}" destId="{39763C73-9107-4C63-9EDA-2419014BF570}" srcOrd="0" destOrd="0" presId="urn:microsoft.com/office/officeart/2005/8/layout/default"/>
    <dgm:cxn modelId="{99F19F40-8FE5-4FEE-98BD-A16B906F8230}" type="presOf" srcId="{62A64F11-42BD-4ABE-80EB-E3615C2D7E60}" destId="{74E5F8DA-487F-4D6E-9DA1-A2732D5038B4}" srcOrd="0" destOrd="0" presId="urn:microsoft.com/office/officeart/2005/8/layout/default"/>
    <dgm:cxn modelId="{B66E936D-2CAC-43F5-923F-7EC821D077E1}" type="presOf" srcId="{5494EECA-8655-40D8-8D11-A72E59E6CC7B}" destId="{FBBD9DAC-64C7-4C02-8FE6-BFED313469EB}" srcOrd="0" destOrd="0" presId="urn:microsoft.com/office/officeart/2005/8/layout/default"/>
    <dgm:cxn modelId="{A2D3F65E-2F88-4EEA-837F-D586B66E2723}" type="presOf" srcId="{EF9964C8-F655-4089-9C91-C9B9541615DE}" destId="{790CC549-935B-4A8F-8FC7-443CBE7FAD0E}" srcOrd="0" destOrd="0" presId="urn:microsoft.com/office/officeart/2005/8/layout/default"/>
    <dgm:cxn modelId="{60DD635C-6C59-4FCE-9189-23AB4D15BFB1}" srcId="{B7C02E97-20E7-459F-AC7A-C0F845E4863F}" destId="{4A4A2C39-24A6-4C3C-B560-F68FE7D861B7}" srcOrd="0" destOrd="0" parTransId="{FCA1ED33-7811-4658-A18C-8F12412323F2}" sibTransId="{79D421A5-55BB-4D1C-9E3C-8B9F6AC2A124}"/>
    <dgm:cxn modelId="{4BCE7BA6-83C0-432A-B716-24C8A6641124}" type="presOf" srcId="{F1E01CE9-92D9-4188-9DC4-D4A480F51669}" destId="{D1AC58E1-622E-48D1-A7A9-C2AAC6FA6FEB}" srcOrd="0" destOrd="0" presId="urn:microsoft.com/office/officeart/2005/8/layout/default"/>
    <dgm:cxn modelId="{46C3E0A3-CECB-448B-97C5-A556D6488894}" srcId="{B7C02E97-20E7-459F-AC7A-C0F845E4863F}" destId="{62A64F11-42BD-4ABE-80EB-E3615C2D7E60}" srcOrd="1" destOrd="0" parTransId="{5DE97585-A4CB-45CF-A8AC-FDA95F76083C}" sibTransId="{8580157A-99F6-4A55-85C8-8B4A34BD47AC}"/>
    <dgm:cxn modelId="{46D98522-9BE1-4E4E-9596-6D93228F3C10}" srcId="{B7C02E97-20E7-459F-AC7A-C0F845E4863F}" destId="{EF9964C8-F655-4089-9C91-C9B9541615DE}" srcOrd="3" destOrd="0" parTransId="{DB45E6BC-75D2-49D5-8BD3-9958C27532E4}" sibTransId="{90797581-C103-4612-815A-B956AFCEF441}"/>
    <dgm:cxn modelId="{6C86FCB1-DEFC-4B5E-9987-150CB4EDFE32}" srcId="{B7C02E97-20E7-459F-AC7A-C0F845E4863F}" destId="{5494EECA-8655-40D8-8D11-A72E59E6CC7B}" srcOrd="2" destOrd="0" parTransId="{ADF36236-BEB9-49C8-889F-8EED315F779C}" sibTransId="{8BD92600-89FF-4C69-BAF6-907F7345F0EE}"/>
    <dgm:cxn modelId="{D9F61263-8ADD-48F1-9331-D22C1CA48501}" srcId="{B7C02E97-20E7-459F-AC7A-C0F845E4863F}" destId="{F1E01CE9-92D9-4188-9DC4-D4A480F51669}" srcOrd="4" destOrd="0" parTransId="{62C5929D-38C1-4ABF-BB8B-8F8A1497C812}" sibTransId="{086EC161-5BC4-4C67-904B-5243BAFADECD}"/>
    <dgm:cxn modelId="{0A20052F-F15E-4873-BE96-FCFB84C19601}" type="presOf" srcId="{4A4A2C39-24A6-4C3C-B560-F68FE7D861B7}" destId="{A330D397-4470-44E5-B642-B1D8959E0484}" srcOrd="0" destOrd="0" presId="urn:microsoft.com/office/officeart/2005/8/layout/default"/>
    <dgm:cxn modelId="{2BEDAF07-0597-4D90-9AF5-9CAD8C3DDC98}" type="presParOf" srcId="{39763C73-9107-4C63-9EDA-2419014BF570}" destId="{A330D397-4470-44E5-B642-B1D8959E0484}" srcOrd="0" destOrd="0" presId="urn:microsoft.com/office/officeart/2005/8/layout/default"/>
    <dgm:cxn modelId="{7C526C97-5ADE-44CE-B5D0-65768107FB41}" type="presParOf" srcId="{39763C73-9107-4C63-9EDA-2419014BF570}" destId="{EE2F0352-ABB7-430B-B8C1-A62627F9A727}" srcOrd="1" destOrd="0" presId="urn:microsoft.com/office/officeart/2005/8/layout/default"/>
    <dgm:cxn modelId="{10CB5731-5B51-4009-88B1-3DEF0C8CBD59}" type="presParOf" srcId="{39763C73-9107-4C63-9EDA-2419014BF570}" destId="{74E5F8DA-487F-4D6E-9DA1-A2732D5038B4}" srcOrd="2" destOrd="0" presId="urn:microsoft.com/office/officeart/2005/8/layout/default"/>
    <dgm:cxn modelId="{8F4663FE-0F5B-477F-8FC5-2E8C37328220}" type="presParOf" srcId="{39763C73-9107-4C63-9EDA-2419014BF570}" destId="{259A213C-0726-4E32-97BF-4BDB63F0C5BB}" srcOrd="3" destOrd="0" presId="urn:microsoft.com/office/officeart/2005/8/layout/default"/>
    <dgm:cxn modelId="{9A2B681C-FA85-43FC-9F64-E92D216D772B}" type="presParOf" srcId="{39763C73-9107-4C63-9EDA-2419014BF570}" destId="{FBBD9DAC-64C7-4C02-8FE6-BFED313469EB}" srcOrd="4" destOrd="0" presId="urn:microsoft.com/office/officeart/2005/8/layout/default"/>
    <dgm:cxn modelId="{8EFF2770-25AC-45C5-AAEF-118329821CA9}" type="presParOf" srcId="{39763C73-9107-4C63-9EDA-2419014BF570}" destId="{6F3223B5-C4C4-4609-94D5-B1FE0A294D4F}" srcOrd="5" destOrd="0" presId="urn:microsoft.com/office/officeart/2005/8/layout/default"/>
    <dgm:cxn modelId="{54039D06-3B4C-4B0C-AB1A-92CFCAA1593D}" type="presParOf" srcId="{39763C73-9107-4C63-9EDA-2419014BF570}" destId="{790CC549-935B-4A8F-8FC7-443CBE7FAD0E}" srcOrd="6" destOrd="0" presId="urn:microsoft.com/office/officeart/2005/8/layout/default"/>
    <dgm:cxn modelId="{CE69F196-02D4-4B01-9474-250901567AAA}" type="presParOf" srcId="{39763C73-9107-4C63-9EDA-2419014BF570}" destId="{D1CA7C84-42D2-4934-89C6-F4BC842EB3A2}" srcOrd="7" destOrd="0" presId="urn:microsoft.com/office/officeart/2005/8/layout/default"/>
    <dgm:cxn modelId="{C6670E38-1411-4503-9100-F53D5F43E97C}" type="presParOf" srcId="{39763C73-9107-4C63-9EDA-2419014BF570}" destId="{D1AC58E1-622E-48D1-A7A9-C2AAC6FA6FE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C02E97-20E7-459F-AC7A-C0F845E4863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A4A2C39-24A6-4C3C-B560-F68FE7D861B7}">
      <dgm:prSet phldrT="[Text]"/>
      <dgm:spPr/>
      <dgm:t>
        <a:bodyPr/>
        <a:lstStyle/>
        <a:p>
          <a:r>
            <a:rPr lang="en-US" dirty="0" smtClean="0"/>
            <a:t>Team</a:t>
          </a:r>
          <a:endParaRPr lang="en-US" dirty="0"/>
        </a:p>
      </dgm:t>
    </dgm:pt>
    <dgm:pt modelId="{FCA1ED33-7811-4658-A18C-8F12412323F2}" type="parTrans" cxnId="{60DD635C-6C59-4FCE-9189-23AB4D15BFB1}">
      <dgm:prSet/>
      <dgm:spPr/>
      <dgm:t>
        <a:bodyPr/>
        <a:lstStyle/>
        <a:p>
          <a:endParaRPr lang="en-US"/>
        </a:p>
      </dgm:t>
    </dgm:pt>
    <dgm:pt modelId="{79D421A5-55BB-4D1C-9E3C-8B9F6AC2A124}" type="sibTrans" cxnId="{60DD635C-6C59-4FCE-9189-23AB4D15BFB1}">
      <dgm:prSet/>
      <dgm:spPr/>
      <dgm:t>
        <a:bodyPr/>
        <a:lstStyle/>
        <a:p>
          <a:endParaRPr lang="en-US"/>
        </a:p>
      </dgm:t>
    </dgm:pt>
    <dgm:pt modelId="{62A64F11-42BD-4ABE-80EB-E3615C2D7E60}">
      <dgm:prSet phldrT="[Text]"/>
      <dgm:spPr/>
      <dgm:t>
        <a:bodyPr/>
        <a:lstStyle/>
        <a:p>
          <a:r>
            <a:rPr lang="en-US" dirty="0" smtClean="0"/>
            <a:t>PPE</a:t>
          </a:r>
          <a:endParaRPr lang="en-US" dirty="0"/>
        </a:p>
      </dgm:t>
    </dgm:pt>
    <dgm:pt modelId="{5DE97585-A4CB-45CF-A8AC-FDA95F76083C}" type="parTrans" cxnId="{46C3E0A3-CECB-448B-97C5-A556D6488894}">
      <dgm:prSet/>
      <dgm:spPr/>
      <dgm:t>
        <a:bodyPr/>
        <a:lstStyle/>
        <a:p>
          <a:endParaRPr lang="en-US"/>
        </a:p>
      </dgm:t>
    </dgm:pt>
    <dgm:pt modelId="{8580157A-99F6-4A55-85C8-8B4A34BD47AC}" type="sibTrans" cxnId="{46C3E0A3-CECB-448B-97C5-A556D6488894}">
      <dgm:prSet/>
      <dgm:spPr/>
      <dgm:t>
        <a:bodyPr/>
        <a:lstStyle/>
        <a:p>
          <a:endParaRPr lang="en-US"/>
        </a:p>
      </dgm:t>
    </dgm:pt>
    <dgm:pt modelId="{5494EECA-8655-40D8-8D11-A72E59E6CC7B}">
      <dgm:prSet phldrT="[Text]"/>
      <dgm:spPr>
        <a:solidFill>
          <a:srgbClr val="000090"/>
        </a:solidFill>
      </dgm:spPr>
      <dgm:t>
        <a:bodyPr/>
        <a:lstStyle/>
        <a:p>
          <a:r>
            <a:rPr lang="en-US" dirty="0" smtClean="0"/>
            <a:t>Equipment</a:t>
          </a:r>
          <a:r>
            <a:rPr lang="en-US" baseline="0" dirty="0" smtClean="0"/>
            <a:t> &amp; Drugs</a:t>
          </a:r>
          <a:endParaRPr lang="en-US" dirty="0"/>
        </a:p>
      </dgm:t>
    </dgm:pt>
    <dgm:pt modelId="{ADF36236-BEB9-49C8-889F-8EED315F779C}" type="parTrans" cxnId="{6C86FCB1-DEFC-4B5E-9987-150CB4EDFE32}">
      <dgm:prSet/>
      <dgm:spPr/>
      <dgm:t>
        <a:bodyPr/>
        <a:lstStyle/>
        <a:p>
          <a:endParaRPr lang="en-US"/>
        </a:p>
      </dgm:t>
    </dgm:pt>
    <dgm:pt modelId="{8BD92600-89FF-4C69-BAF6-907F7345F0EE}" type="sibTrans" cxnId="{6C86FCB1-DEFC-4B5E-9987-150CB4EDFE32}">
      <dgm:prSet/>
      <dgm:spPr/>
      <dgm:t>
        <a:bodyPr/>
        <a:lstStyle/>
        <a:p>
          <a:endParaRPr lang="en-US"/>
        </a:p>
      </dgm:t>
    </dgm:pt>
    <dgm:pt modelId="{EF9964C8-F655-4089-9C91-C9B9541615DE}">
      <dgm:prSet phldrT="[Text]"/>
      <dgm:spPr>
        <a:solidFill>
          <a:srgbClr val="000090"/>
        </a:solidFill>
      </dgm:spPr>
      <dgm:t>
        <a:bodyPr/>
        <a:lstStyle/>
        <a:p>
          <a:r>
            <a:rPr lang="en-US" dirty="0" smtClean="0"/>
            <a:t>Procedure</a:t>
          </a:r>
          <a:endParaRPr lang="en-US" dirty="0"/>
        </a:p>
      </dgm:t>
    </dgm:pt>
    <dgm:pt modelId="{DB45E6BC-75D2-49D5-8BD3-9958C27532E4}" type="parTrans" cxnId="{46D98522-9BE1-4E4E-9596-6D93228F3C10}">
      <dgm:prSet/>
      <dgm:spPr/>
      <dgm:t>
        <a:bodyPr/>
        <a:lstStyle/>
        <a:p>
          <a:endParaRPr lang="en-US"/>
        </a:p>
      </dgm:t>
    </dgm:pt>
    <dgm:pt modelId="{90797581-C103-4612-815A-B956AFCEF441}" type="sibTrans" cxnId="{46D98522-9BE1-4E4E-9596-6D93228F3C10}">
      <dgm:prSet/>
      <dgm:spPr/>
      <dgm:t>
        <a:bodyPr/>
        <a:lstStyle/>
        <a:p>
          <a:endParaRPr lang="en-US"/>
        </a:p>
      </dgm:t>
    </dgm:pt>
    <dgm:pt modelId="{F1E01CE9-92D9-4188-9DC4-D4A480F51669}">
      <dgm:prSet phldrT="[Text]"/>
      <dgm:spPr/>
      <dgm:t>
        <a:bodyPr/>
        <a:lstStyle/>
        <a:p>
          <a:r>
            <a:rPr lang="en-US" dirty="0" smtClean="0"/>
            <a:t>Debrief</a:t>
          </a:r>
          <a:endParaRPr lang="en-US" dirty="0"/>
        </a:p>
      </dgm:t>
    </dgm:pt>
    <dgm:pt modelId="{62C5929D-38C1-4ABF-BB8B-8F8A1497C812}" type="parTrans" cxnId="{D9F61263-8ADD-48F1-9331-D22C1CA48501}">
      <dgm:prSet/>
      <dgm:spPr/>
      <dgm:t>
        <a:bodyPr/>
        <a:lstStyle/>
        <a:p>
          <a:endParaRPr lang="en-US"/>
        </a:p>
      </dgm:t>
    </dgm:pt>
    <dgm:pt modelId="{086EC161-5BC4-4C67-904B-5243BAFADECD}" type="sibTrans" cxnId="{D9F61263-8ADD-48F1-9331-D22C1CA48501}">
      <dgm:prSet/>
      <dgm:spPr/>
      <dgm:t>
        <a:bodyPr/>
        <a:lstStyle/>
        <a:p>
          <a:endParaRPr lang="en-US"/>
        </a:p>
      </dgm:t>
    </dgm:pt>
    <dgm:pt modelId="{39763C73-9107-4C63-9EDA-2419014BF570}" type="pres">
      <dgm:prSet presAssocID="{B7C02E97-20E7-459F-AC7A-C0F845E4863F}" presName="diagram" presStyleCnt="0">
        <dgm:presLayoutVars>
          <dgm:dir/>
          <dgm:resizeHandles val="exact"/>
        </dgm:presLayoutVars>
      </dgm:prSet>
      <dgm:spPr/>
      <dgm:t>
        <a:bodyPr/>
        <a:lstStyle/>
        <a:p>
          <a:endParaRPr lang="en-US"/>
        </a:p>
      </dgm:t>
    </dgm:pt>
    <dgm:pt modelId="{A330D397-4470-44E5-B642-B1D8959E0484}" type="pres">
      <dgm:prSet presAssocID="{4A4A2C39-24A6-4C3C-B560-F68FE7D861B7}" presName="node" presStyleLbl="node1" presStyleIdx="0" presStyleCnt="5">
        <dgm:presLayoutVars>
          <dgm:bulletEnabled val="1"/>
        </dgm:presLayoutVars>
      </dgm:prSet>
      <dgm:spPr/>
      <dgm:t>
        <a:bodyPr/>
        <a:lstStyle/>
        <a:p>
          <a:endParaRPr lang="en-US"/>
        </a:p>
      </dgm:t>
    </dgm:pt>
    <dgm:pt modelId="{EE2F0352-ABB7-430B-B8C1-A62627F9A727}" type="pres">
      <dgm:prSet presAssocID="{79D421A5-55BB-4D1C-9E3C-8B9F6AC2A124}" presName="sibTrans" presStyleCnt="0"/>
      <dgm:spPr/>
    </dgm:pt>
    <dgm:pt modelId="{74E5F8DA-487F-4D6E-9DA1-A2732D5038B4}" type="pres">
      <dgm:prSet presAssocID="{62A64F11-42BD-4ABE-80EB-E3615C2D7E60}" presName="node" presStyleLbl="node1" presStyleIdx="1" presStyleCnt="5">
        <dgm:presLayoutVars>
          <dgm:bulletEnabled val="1"/>
        </dgm:presLayoutVars>
      </dgm:prSet>
      <dgm:spPr/>
      <dgm:t>
        <a:bodyPr/>
        <a:lstStyle/>
        <a:p>
          <a:endParaRPr lang="en-US"/>
        </a:p>
      </dgm:t>
    </dgm:pt>
    <dgm:pt modelId="{259A213C-0726-4E32-97BF-4BDB63F0C5BB}" type="pres">
      <dgm:prSet presAssocID="{8580157A-99F6-4A55-85C8-8B4A34BD47AC}" presName="sibTrans" presStyleCnt="0"/>
      <dgm:spPr/>
    </dgm:pt>
    <dgm:pt modelId="{FBBD9DAC-64C7-4C02-8FE6-BFED313469EB}" type="pres">
      <dgm:prSet presAssocID="{5494EECA-8655-40D8-8D11-A72E59E6CC7B}" presName="node" presStyleLbl="node1" presStyleIdx="2" presStyleCnt="5">
        <dgm:presLayoutVars>
          <dgm:bulletEnabled val="1"/>
        </dgm:presLayoutVars>
      </dgm:prSet>
      <dgm:spPr/>
      <dgm:t>
        <a:bodyPr/>
        <a:lstStyle/>
        <a:p>
          <a:endParaRPr lang="en-US"/>
        </a:p>
      </dgm:t>
    </dgm:pt>
    <dgm:pt modelId="{6F3223B5-C4C4-4609-94D5-B1FE0A294D4F}" type="pres">
      <dgm:prSet presAssocID="{8BD92600-89FF-4C69-BAF6-907F7345F0EE}" presName="sibTrans" presStyleCnt="0"/>
      <dgm:spPr/>
    </dgm:pt>
    <dgm:pt modelId="{790CC549-935B-4A8F-8FC7-443CBE7FAD0E}" type="pres">
      <dgm:prSet presAssocID="{EF9964C8-F655-4089-9C91-C9B9541615DE}" presName="node" presStyleLbl="node1" presStyleIdx="3" presStyleCnt="5">
        <dgm:presLayoutVars>
          <dgm:bulletEnabled val="1"/>
        </dgm:presLayoutVars>
      </dgm:prSet>
      <dgm:spPr/>
      <dgm:t>
        <a:bodyPr/>
        <a:lstStyle/>
        <a:p>
          <a:endParaRPr lang="en-US"/>
        </a:p>
      </dgm:t>
    </dgm:pt>
    <dgm:pt modelId="{D1CA7C84-42D2-4934-89C6-F4BC842EB3A2}" type="pres">
      <dgm:prSet presAssocID="{90797581-C103-4612-815A-B956AFCEF441}" presName="sibTrans" presStyleCnt="0"/>
      <dgm:spPr/>
    </dgm:pt>
    <dgm:pt modelId="{D1AC58E1-622E-48D1-A7A9-C2AAC6FA6FEB}" type="pres">
      <dgm:prSet presAssocID="{F1E01CE9-92D9-4188-9DC4-D4A480F51669}" presName="node" presStyleLbl="node1" presStyleIdx="4" presStyleCnt="5">
        <dgm:presLayoutVars>
          <dgm:bulletEnabled val="1"/>
        </dgm:presLayoutVars>
      </dgm:prSet>
      <dgm:spPr/>
      <dgm:t>
        <a:bodyPr/>
        <a:lstStyle/>
        <a:p>
          <a:endParaRPr lang="en-US"/>
        </a:p>
      </dgm:t>
    </dgm:pt>
  </dgm:ptLst>
  <dgm:cxnLst>
    <dgm:cxn modelId="{B34B4394-B5E4-4D2F-A5D6-B98A17FD25A8}" type="presOf" srcId="{B7C02E97-20E7-459F-AC7A-C0F845E4863F}" destId="{39763C73-9107-4C63-9EDA-2419014BF570}" srcOrd="0" destOrd="0" presId="urn:microsoft.com/office/officeart/2005/8/layout/default"/>
    <dgm:cxn modelId="{99F19F40-8FE5-4FEE-98BD-A16B906F8230}" type="presOf" srcId="{62A64F11-42BD-4ABE-80EB-E3615C2D7E60}" destId="{74E5F8DA-487F-4D6E-9DA1-A2732D5038B4}" srcOrd="0" destOrd="0" presId="urn:microsoft.com/office/officeart/2005/8/layout/default"/>
    <dgm:cxn modelId="{B66E936D-2CAC-43F5-923F-7EC821D077E1}" type="presOf" srcId="{5494EECA-8655-40D8-8D11-A72E59E6CC7B}" destId="{FBBD9DAC-64C7-4C02-8FE6-BFED313469EB}" srcOrd="0" destOrd="0" presId="urn:microsoft.com/office/officeart/2005/8/layout/default"/>
    <dgm:cxn modelId="{A2D3F65E-2F88-4EEA-837F-D586B66E2723}" type="presOf" srcId="{EF9964C8-F655-4089-9C91-C9B9541615DE}" destId="{790CC549-935B-4A8F-8FC7-443CBE7FAD0E}" srcOrd="0" destOrd="0" presId="urn:microsoft.com/office/officeart/2005/8/layout/default"/>
    <dgm:cxn modelId="{60DD635C-6C59-4FCE-9189-23AB4D15BFB1}" srcId="{B7C02E97-20E7-459F-AC7A-C0F845E4863F}" destId="{4A4A2C39-24A6-4C3C-B560-F68FE7D861B7}" srcOrd="0" destOrd="0" parTransId="{FCA1ED33-7811-4658-A18C-8F12412323F2}" sibTransId="{79D421A5-55BB-4D1C-9E3C-8B9F6AC2A124}"/>
    <dgm:cxn modelId="{4BCE7BA6-83C0-432A-B716-24C8A6641124}" type="presOf" srcId="{F1E01CE9-92D9-4188-9DC4-D4A480F51669}" destId="{D1AC58E1-622E-48D1-A7A9-C2AAC6FA6FEB}" srcOrd="0" destOrd="0" presId="urn:microsoft.com/office/officeart/2005/8/layout/default"/>
    <dgm:cxn modelId="{46C3E0A3-CECB-448B-97C5-A556D6488894}" srcId="{B7C02E97-20E7-459F-AC7A-C0F845E4863F}" destId="{62A64F11-42BD-4ABE-80EB-E3615C2D7E60}" srcOrd="1" destOrd="0" parTransId="{5DE97585-A4CB-45CF-A8AC-FDA95F76083C}" sibTransId="{8580157A-99F6-4A55-85C8-8B4A34BD47AC}"/>
    <dgm:cxn modelId="{46D98522-9BE1-4E4E-9596-6D93228F3C10}" srcId="{B7C02E97-20E7-459F-AC7A-C0F845E4863F}" destId="{EF9964C8-F655-4089-9C91-C9B9541615DE}" srcOrd="3" destOrd="0" parTransId="{DB45E6BC-75D2-49D5-8BD3-9958C27532E4}" sibTransId="{90797581-C103-4612-815A-B956AFCEF441}"/>
    <dgm:cxn modelId="{6C86FCB1-DEFC-4B5E-9987-150CB4EDFE32}" srcId="{B7C02E97-20E7-459F-AC7A-C0F845E4863F}" destId="{5494EECA-8655-40D8-8D11-A72E59E6CC7B}" srcOrd="2" destOrd="0" parTransId="{ADF36236-BEB9-49C8-889F-8EED315F779C}" sibTransId="{8BD92600-89FF-4C69-BAF6-907F7345F0EE}"/>
    <dgm:cxn modelId="{D9F61263-8ADD-48F1-9331-D22C1CA48501}" srcId="{B7C02E97-20E7-459F-AC7A-C0F845E4863F}" destId="{F1E01CE9-92D9-4188-9DC4-D4A480F51669}" srcOrd="4" destOrd="0" parTransId="{62C5929D-38C1-4ABF-BB8B-8F8A1497C812}" sibTransId="{086EC161-5BC4-4C67-904B-5243BAFADECD}"/>
    <dgm:cxn modelId="{0A20052F-F15E-4873-BE96-FCFB84C19601}" type="presOf" srcId="{4A4A2C39-24A6-4C3C-B560-F68FE7D861B7}" destId="{A330D397-4470-44E5-B642-B1D8959E0484}" srcOrd="0" destOrd="0" presId="urn:microsoft.com/office/officeart/2005/8/layout/default"/>
    <dgm:cxn modelId="{2BEDAF07-0597-4D90-9AF5-9CAD8C3DDC98}" type="presParOf" srcId="{39763C73-9107-4C63-9EDA-2419014BF570}" destId="{A330D397-4470-44E5-B642-B1D8959E0484}" srcOrd="0" destOrd="0" presId="urn:microsoft.com/office/officeart/2005/8/layout/default"/>
    <dgm:cxn modelId="{7C526C97-5ADE-44CE-B5D0-65768107FB41}" type="presParOf" srcId="{39763C73-9107-4C63-9EDA-2419014BF570}" destId="{EE2F0352-ABB7-430B-B8C1-A62627F9A727}" srcOrd="1" destOrd="0" presId="urn:microsoft.com/office/officeart/2005/8/layout/default"/>
    <dgm:cxn modelId="{10CB5731-5B51-4009-88B1-3DEF0C8CBD59}" type="presParOf" srcId="{39763C73-9107-4C63-9EDA-2419014BF570}" destId="{74E5F8DA-487F-4D6E-9DA1-A2732D5038B4}" srcOrd="2" destOrd="0" presId="urn:microsoft.com/office/officeart/2005/8/layout/default"/>
    <dgm:cxn modelId="{8F4663FE-0F5B-477F-8FC5-2E8C37328220}" type="presParOf" srcId="{39763C73-9107-4C63-9EDA-2419014BF570}" destId="{259A213C-0726-4E32-97BF-4BDB63F0C5BB}" srcOrd="3" destOrd="0" presId="urn:microsoft.com/office/officeart/2005/8/layout/default"/>
    <dgm:cxn modelId="{9A2B681C-FA85-43FC-9F64-E92D216D772B}" type="presParOf" srcId="{39763C73-9107-4C63-9EDA-2419014BF570}" destId="{FBBD9DAC-64C7-4C02-8FE6-BFED313469EB}" srcOrd="4" destOrd="0" presId="urn:microsoft.com/office/officeart/2005/8/layout/default"/>
    <dgm:cxn modelId="{8EFF2770-25AC-45C5-AAEF-118329821CA9}" type="presParOf" srcId="{39763C73-9107-4C63-9EDA-2419014BF570}" destId="{6F3223B5-C4C4-4609-94D5-B1FE0A294D4F}" srcOrd="5" destOrd="0" presId="urn:microsoft.com/office/officeart/2005/8/layout/default"/>
    <dgm:cxn modelId="{54039D06-3B4C-4B0C-AB1A-92CFCAA1593D}" type="presParOf" srcId="{39763C73-9107-4C63-9EDA-2419014BF570}" destId="{790CC549-935B-4A8F-8FC7-443CBE7FAD0E}" srcOrd="6" destOrd="0" presId="urn:microsoft.com/office/officeart/2005/8/layout/default"/>
    <dgm:cxn modelId="{CE69F196-02D4-4B01-9474-250901567AAA}" type="presParOf" srcId="{39763C73-9107-4C63-9EDA-2419014BF570}" destId="{D1CA7C84-42D2-4934-89C6-F4BC842EB3A2}" srcOrd="7" destOrd="0" presId="urn:microsoft.com/office/officeart/2005/8/layout/default"/>
    <dgm:cxn modelId="{C6670E38-1411-4503-9100-F53D5F43E97C}" type="presParOf" srcId="{39763C73-9107-4C63-9EDA-2419014BF570}" destId="{D1AC58E1-622E-48D1-A7A9-C2AAC6FA6FE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B42FD-A470-4F71-BD1E-0BFACF1257CF}">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776C9-3F7B-4EAA-8982-F1AC79515F28}">
      <dsp:nvSpPr>
        <dsp:cNvPr id="0" name=""/>
        <dsp:cNvSpPr/>
      </dsp:nvSpPr>
      <dsp:spPr>
        <a:xfrm>
          <a:off x="1539" y="1625600"/>
          <a:ext cx="1514078" cy="216746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Low Risk </a:t>
          </a:r>
          <a:r>
            <a:rPr lang="en-US" sz="1400" kern="1200" dirty="0" smtClean="0"/>
            <a:t>Little or no cough. Looks Well</a:t>
          </a:r>
        </a:p>
      </dsp:txBody>
      <dsp:txXfrm>
        <a:off x="75450" y="1699511"/>
        <a:ext cx="1366256" cy="2019644"/>
      </dsp:txXfrm>
    </dsp:sp>
    <dsp:sp modelId="{BF90115A-2D5F-41C2-890F-95F352DABD05}">
      <dsp:nvSpPr>
        <dsp:cNvPr id="0" name=""/>
        <dsp:cNvSpPr/>
      </dsp:nvSpPr>
      <dsp:spPr>
        <a:xfrm>
          <a:off x="1591321" y="1625600"/>
          <a:ext cx="1765793" cy="2167466"/>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Intermediate Risk</a:t>
          </a:r>
        </a:p>
        <a:p>
          <a:pPr lvl="0" algn="ctr" defTabSz="755650">
            <a:lnSpc>
              <a:spcPct val="90000"/>
            </a:lnSpc>
            <a:spcBef>
              <a:spcPct val="0"/>
            </a:spcBef>
            <a:spcAft>
              <a:spcPct val="35000"/>
            </a:spcAft>
          </a:pPr>
          <a:r>
            <a:rPr lang="en-US" sz="1200" kern="1200" dirty="0" smtClean="0">
              <a:solidFill>
                <a:schemeClr val="tx1"/>
              </a:solidFill>
            </a:rPr>
            <a:t>Supplemental 02 &lt;50% required to keep Sat&gt;90% </a:t>
          </a:r>
        </a:p>
      </dsp:txBody>
      <dsp:txXfrm>
        <a:off x="1677520" y="1711799"/>
        <a:ext cx="1593395" cy="1995068"/>
      </dsp:txXfrm>
    </dsp:sp>
    <dsp:sp modelId="{DBE06F4F-9F3D-41C5-A92E-19C9806D23A0}">
      <dsp:nvSpPr>
        <dsp:cNvPr id="0" name=""/>
        <dsp:cNvSpPr/>
      </dsp:nvSpPr>
      <dsp:spPr>
        <a:xfrm>
          <a:off x="3432818" y="1625600"/>
          <a:ext cx="1514078" cy="2167466"/>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HIGH RISK</a:t>
          </a:r>
        </a:p>
        <a:p>
          <a:pPr lvl="0" algn="ctr" defTabSz="800100">
            <a:lnSpc>
              <a:spcPct val="90000"/>
            </a:lnSpc>
            <a:spcBef>
              <a:spcPct val="0"/>
            </a:spcBef>
            <a:spcAft>
              <a:spcPct val="35000"/>
            </a:spcAft>
          </a:pPr>
          <a:r>
            <a:rPr lang="en-US" sz="1100" kern="1200" dirty="0" smtClean="0"/>
            <a:t>Fio2 requirements 50% or higher   </a:t>
          </a:r>
          <a:r>
            <a:rPr lang="en-US" sz="1100" kern="1200" dirty="0" smtClean="0">
              <a:solidFill>
                <a:schemeClr val="tx1"/>
              </a:solidFill>
            </a:rPr>
            <a:t>OR </a:t>
          </a:r>
          <a:r>
            <a:rPr lang="en-US" sz="1100" kern="1200" dirty="0" smtClean="0"/>
            <a:t>Supplemental 02 PLUS</a:t>
          </a:r>
          <a:br>
            <a:rPr lang="en-US" sz="1100" kern="1200" dirty="0" smtClean="0"/>
          </a:br>
          <a:r>
            <a:rPr lang="en-US" sz="1100" kern="1200" dirty="0" smtClean="0"/>
            <a:t>Respiratory effort fatigue +/- evidence of hemodynamic instability</a:t>
          </a:r>
        </a:p>
        <a:p>
          <a:pPr lvl="0" algn="ctr" defTabSz="800100">
            <a:lnSpc>
              <a:spcPct val="90000"/>
            </a:lnSpc>
            <a:spcBef>
              <a:spcPct val="0"/>
            </a:spcBef>
            <a:spcAft>
              <a:spcPct val="35000"/>
            </a:spcAft>
          </a:pPr>
          <a:endParaRPr lang="en-US" sz="1100" b="1" kern="1200" dirty="0"/>
        </a:p>
      </dsp:txBody>
      <dsp:txXfrm>
        <a:off x="3506729" y="1699511"/>
        <a:ext cx="1366256" cy="2019644"/>
      </dsp:txXfrm>
    </dsp:sp>
    <dsp:sp modelId="{77E6F168-D921-446D-9C55-0505A3855DFB}">
      <dsp:nvSpPr>
        <dsp:cNvPr id="0" name=""/>
        <dsp:cNvSpPr/>
      </dsp:nvSpPr>
      <dsp:spPr>
        <a:xfrm>
          <a:off x="5022600" y="1625600"/>
          <a:ext cx="1514078" cy="21674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Protected Controlled Intubation</a:t>
          </a:r>
          <a:endParaRPr lang="en-US" sz="2200" kern="1200" dirty="0"/>
        </a:p>
      </dsp:txBody>
      <dsp:txXfrm>
        <a:off x="5096511" y="1699511"/>
        <a:ext cx="1366256" cy="2019644"/>
      </dsp:txXfrm>
    </dsp:sp>
    <dsp:sp modelId="{E3C4FBAF-6CA0-44FC-BECB-51E8D68D3135}">
      <dsp:nvSpPr>
        <dsp:cNvPr id="0" name=""/>
        <dsp:cNvSpPr/>
      </dsp:nvSpPr>
      <dsp:spPr>
        <a:xfrm>
          <a:off x="6612382" y="1625600"/>
          <a:ext cx="1514078" cy="2167466"/>
        </a:xfrm>
        <a:prstGeom prst="roundRect">
          <a:avLst/>
        </a:prstGeom>
        <a:solidFill>
          <a:srgbClr val="000090"/>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Protected Code Blue Cardiac Arrest</a:t>
          </a:r>
          <a:endParaRPr lang="en-US" sz="2200" kern="1200" dirty="0"/>
        </a:p>
      </dsp:txBody>
      <dsp:txXfrm>
        <a:off x="6686293" y="1699511"/>
        <a:ext cx="1366256" cy="2019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B42FD-A470-4F71-BD1E-0BFACF1257CF}">
      <dsp:nvSpPr>
        <dsp:cNvPr id="0" name=""/>
        <dsp:cNvSpPr/>
      </dsp:nvSpPr>
      <dsp:spPr>
        <a:xfrm>
          <a:off x="124394"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776C9-3F7B-4EAA-8982-F1AC79515F28}">
      <dsp:nvSpPr>
        <dsp:cNvPr id="0" name=""/>
        <dsp:cNvSpPr/>
      </dsp:nvSpPr>
      <dsp:spPr>
        <a:xfrm>
          <a:off x="1539" y="1625600"/>
          <a:ext cx="1514078" cy="216746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Low Risk</a:t>
          </a:r>
        </a:p>
        <a:p>
          <a:pPr lvl="0" algn="ctr" defTabSz="1155700">
            <a:lnSpc>
              <a:spcPct val="90000"/>
            </a:lnSpc>
            <a:spcBef>
              <a:spcPct val="0"/>
            </a:spcBef>
            <a:spcAft>
              <a:spcPct val="35000"/>
            </a:spcAft>
          </a:pPr>
          <a:r>
            <a:rPr lang="en-US" sz="1200" kern="1200" dirty="0" smtClean="0"/>
            <a:t>Low CAP Score</a:t>
          </a:r>
        </a:p>
        <a:p>
          <a:pPr lvl="0" algn="ctr" defTabSz="1155700">
            <a:lnSpc>
              <a:spcPct val="90000"/>
            </a:lnSpc>
            <a:spcBef>
              <a:spcPct val="0"/>
            </a:spcBef>
            <a:spcAft>
              <a:spcPct val="35000"/>
            </a:spcAft>
          </a:pPr>
          <a:r>
            <a:rPr lang="en-US" sz="1200" kern="1200" dirty="0" smtClean="0"/>
            <a:t>Discharge with home self-</a:t>
          </a:r>
          <a:r>
            <a:rPr lang="en-US" sz="1200" kern="1200" dirty="0" smtClean="0"/>
            <a:t>isolation with IPAC approval</a:t>
          </a:r>
          <a:endParaRPr lang="en-US" sz="1200" kern="1200" dirty="0"/>
        </a:p>
      </dsp:txBody>
      <dsp:txXfrm>
        <a:off x="75450" y="1699511"/>
        <a:ext cx="1366256" cy="2019644"/>
      </dsp:txXfrm>
    </dsp:sp>
    <dsp:sp modelId="{BF90115A-2D5F-41C2-890F-95F352DABD05}">
      <dsp:nvSpPr>
        <dsp:cNvPr id="0" name=""/>
        <dsp:cNvSpPr/>
      </dsp:nvSpPr>
      <dsp:spPr>
        <a:xfrm>
          <a:off x="1591321" y="1625600"/>
          <a:ext cx="1765793" cy="2167466"/>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Intermediate Risk</a:t>
          </a:r>
        </a:p>
        <a:p>
          <a:pPr lvl="0" algn="ctr" defTabSz="755650">
            <a:lnSpc>
              <a:spcPct val="90000"/>
            </a:lnSpc>
            <a:spcBef>
              <a:spcPct val="0"/>
            </a:spcBef>
            <a:spcAft>
              <a:spcPct val="35000"/>
            </a:spcAft>
          </a:pPr>
          <a:r>
            <a:rPr lang="en-US" sz="1200" kern="1200" dirty="0" smtClean="0">
              <a:solidFill>
                <a:schemeClr val="tx1"/>
              </a:solidFill>
            </a:rPr>
            <a:t>Supplemental 02 &lt;50% required to keep Sat&gt;90% </a:t>
          </a:r>
        </a:p>
        <a:p>
          <a:pPr lvl="0" algn="ctr" defTabSz="755650">
            <a:lnSpc>
              <a:spcPct val="90000"/>
            </a:lnSpc>
            <a:spcBef>
              <a:spcPct val="0"/>
            </a:spcBef>
            <a:spcAft>
              <a:spcPct val="35000"/>
            </a:spcAft>
          </a:pPr>
          <a:r>
            <a:rPr lang="en-US" sz="1200" kern="1200" dirty="0" smtClean="0">
              <a:solidFill>
                <a:schemeClr val="tx1"/>
              </a:solidFill>
            </a:rPr>
            <a:t>or</a:t>
          </a:r>
        </a:p>
        <a:p>
          <a:pPr lvl="0" algn="ctr" defTabSz="755650">
            <a:lnSpc>
              <a:spcPct val="90000"/>
            </a:lnSpc>
            <a:spcBef>
              <a:spcPct val="0"/>
            </a:spcBef>
            <a:spcAft>
              <a:spcPct val="35000"/>
            </a:spcAft>
          </a:pPr>
          <a:r>
            <a:rPr lang="en-US" sz="1200" kern="1200" dirty="0" smtClean="0">
              <a:solidFill>
                <a:schemeClr val="tx1"/>
              </a:solidFill>
            </a:rPr>
            <a:t>High CAP Score</a:t>
          </a:r>
        </a:p>
        <a:p>
          <a:pPr lvl="0" algn="ctr" defTabSz="755650">
            <a:lnSpc>
              <a:spcPct val="90000"/>
            </a:lnSpc>
            <a:spcBef>
              <a:spcPct val="0"/>
            </a:spcBef>
            <a:spcAft>
              <a:spcPct val="35000"/>
            </a:spcAft>
          </a:pPr>
          <a:r>
            <a:rPr lang="en-US" sz="1400" b="1" kern="1200" dirty="0" smtClean="0">
              <a:solidFill>
                <a:schemeClr val="tx1"/>
              </a:solidFill>
            </a:rPr>
            <a:t>Hospital Admission</a:t>
          </a:r>
        </a:p>
      </dsp:txBody>
      <dsp:txXfrm>
        <a:off x="1677520" y="1711799"/>
        <a:ext cx="1593395" cy="1995068"/>
      </dsp:txXfrm>
    </dsp:sp>
    <dsp:sp modelId="{DBE06F4F-9F3D-41C5-A92E-19C9806D23A0}">
      <dsp:nvSpPr>
        <dsp:cNvPr id="0" name=""/>
        <dsp:cNvSpPr/>
      </dsp:nvSpPr>
      <dsp:spPr>
        <a:xfrm>
          <a:off x="3432818" y="1625600"/>
          <a:ext cx="1514078" cy="2167466"/>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HIGH RISK</a:t>
          </a:r>
        </a:p>
        <a:p>
          <a:pPr lvl="0" algn="ctr" defTabSz="800100">
            <a:lnSpc>
              <a:spcPct val="90000"/>
            </a:lnSpc>
            <a:spcBef>
              <a:spcPct val="0"/>
            </a:spcBef>
            <a:spcAft>
              <a:spcPct val="35000"/>
            </a:spcAft>
          </a:pPr>
          <a:r>
            <a:rPr lang="en-US" sz="1100" kern="1200" dirty="0" smtClean="0"/>
            <a:t>Fio2 requirements 50% or higher   </a:t>
          </a:r>
          <a:r>
            <a:rPr lang="en-US" sz="1100" kern="1200" dirty="0" smtClean="0">
              <a:solidFill>
                <a:schemeClr val="tx1"/>
              </a:solidFill>
            </a:rPr>
            <a:t>OR </a:t>
          </a:r>
          <a:r>
            <a:rPr lang="en-US" sz="1100" kern="1200" dirty="0" smtClean="0"/>
            <a:t>Supplemental 02 PLUS</a:t>
          </a:r>
          <a:br>
            <a:rPr lang="en-US" sz="1100" kern="1200" dirty="0" smtClean="0"/>
          </a:br>
          <a:r>
            <a:rPr lang="en-US" sz="1100" kern="1200" dirty="0" smtClean="0"/>
            <a:t>Respiratory effort fatigue +/- evidence of hemodynamic instability</a:t>
          </a:r>
        </a:p>
        <a:p>
          <a:pPr lvl="0" algn="ctr" defTabSz="800100">
            <a:lnSpc>
              <a:spcPct val="90000"/>
            </a:lnSpc>
            <a:spcBef>
              <a:spcPct val="0"/>
            </a:spcBef>
            <a:spcAft>
              <a:spcPct val="35000"/>
            </a:spcAft>
          </a:pPr>
          <a:r>
            <a:rPr lang="en-US" sz="1400" kern="1200" dirty="0" smtClean="0"/>
            <a:t>ICU</a:t>
          </a:r>
        </a:p>
      </dsp:txBody>
      <dsp:txXfrm>
        <a:off x="3506729" y="1699511"/>
        <a:ext cx="1366256" cy="2019644"/>
      </dsp:txXfrm>
    </dsp:sp>
    <dsp:sp modelId="{77E6F168-D921-446D-9C55-0505A3855DFB}">
      <dsp:nvSpPr>
        <dsp:cNvPr id="0" name=""/>
        <dsp:cNvSpPr/>
      </dsp:nvSpPr>
      <dsp:spPr>
        <a:xfrm>
          <a:off x="5022600" y="1625600"/>
          <a:ext cx="1514078" cy="21674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 Protected Controlled Intubation</a:t>
          </a:r>
          <a:endParaRPr lang="en-US" sz="2200" kern="1200" dirty="0"/>
        </a:p>
      </dsp:txBody>
      <dsp:txXfrm>
        <a:off x="5096511" y="1699511"/>
        <a:ext cx="1366256" cy="2019644"/>
      </dsp:txXfrm>
    </dsp:sp>
    <dsp:sp modelId="{E3C4FBAF-6CA0-44FC-BECB-51E8D68D3135}">
      <dsp:nvSpPr>
        <dsp:cNvPr id="0" name=""/>
        <dsp:cNvSpPr/>
      </dsp:nvSpPr>
      <dsp:spPr>
        <a:xfrm>
          <a:off x="6612382" y="1625600"/>
          <a:ext cx="1514078" cy="2167466"/>
        </a:xfrm>
        <a:prstGeom prst="roundRect">
          <a:avLst/>
        </a:prstGeom>
        <a:solidFill>
          <a:srgbClr val="000090"/>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Protected Code Blue Cardiac Arrest</a:t>
          </a:r>
          <a:endParaRPr lang="en-US" sz="2200" kern="1200" dirty="0"/>
        </a:p>
      </dsp:txBody>
      <dsp:txXfrm>
        <a:off x="6686293" y="1699511"/>
        <a:ext cx="1366256" cy="2019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D397-4470-44E5-B642-B1D8959E0484}">
      <dsp:nvSpPr>
        <dsp:cNvPr id="0" name=""/>
        <dsp:cNvSpPr/>
      </dsp:nvSpPr>
      <dsp:spPr>
        <a:xfrm>
          <a:off x="1102345" y="922"/>
          <a:ext cx="2050505" cy="1230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Team</a:t>
          </a:r>
          <a:endParaRPr lang="en-US" sz="3200" kern="1200" dirty="0"/>
        </a:p>
      </dsp:txBody>
      <dsp:txXfrm>
        <a:off x="1102345" y="922"/>
        <a:ext cx="2050505" cy="1230303"/>
      </dsp:txXfrm>
    </dsp:sp>
    <dsp:sp modelId="{74E5F8DA-487F-4D6E-9DA1-A2732D5038B4}">
      <dsp:nvSpPr>
        <dsp:cNvPr id="0" name=""/>
        <dsp:cNvSpPr/>
      </dsp:nvSpPr>
      <dsp:spPr>
        <a:xfrm>
          <a:off x="3357900" y="922"/>
          <a:ext cx="2050505" cy="1230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PPE</a:t>
          </a:r>
          <a:endParaRPr lang="en-US" sz="3200" kern="1200" dirty="0"/>
        </a:p>
      </dsp:txBody>
      <dsp:txXfrm>
        <a:off x="3357900" y="922"/>
        <a:ext cx="2050505" cy="1230303"/>
      </dsp:txXfrm>
    </dsp:sp>
    <dsp:sp modelId="{FBBD9DAC-64C7-4C02-8FE6-BFED313469EB}">
      <dsp:nvSpPr>
        <dsp:cNvPr id="0" name=""/>
        <dsp:cNvSpPr/>
      </dsp:nvSpPr>
      <dsp:spPr>
        <a:xfrm>
          <a:off x="1102345" y="1436275"/>
          <a:ext cx="2050505" cy="1230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Equipment</a:t>
          </a:r>
          <a:r>
            <a:rPr lang="en-US" sz="3200" kern="1200" baseline="0" dirty="0" smtClean="0"/>
            <a:t> &amp; Drugs</a:t>
          </a:r>
          <a:endParaRPr lang="en-US" sz="3200" kern="1200" dirty="0"/>
        </a:p>
      </dsp:txBody>
      <dsp:txXfrm>
        <a:off x="1102345" y="1436275"/>
        <a:ext cx="2050505" cy="1230303"/>
      </dsp:txXfrm>
    </dsp:sp>
    <dsp:sp modelId="{790CC549-935B-4A8F-8FC7-443CBE7FAD0E}">
      <dsp:nvSpPr>
        <dsp:cNvPr id="0" name=""/>
        <dsp:cNvSpPr/>
      </dsp:nvSpPr>
      <dsp:spPr>
        <a:xfrm>
          <a:off x="3357900" y="1436275"/>
          <a:ext cx="2050505" cy="1230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Procedure</a:t>
          </a:r>
          <a:endParaRPr lang="en-US" sz="3200" kern="1200" dirty="0"/>
        </a:p>
      </dsp:txBody>
      <dsp:txXfrm>
        <a:off x="3357900" y="1436275"/>
        <a:ext cx="2050505" cy="1230303"/>
      </dsp:txXfrm>
    </dsp:sp>
    <dsp:sp modelId="{D1AC58E1-622E-48D1-A7A9-C2AAC6FA6FEB}">
      <dsp:nvSpPr>
        <dsp:cNvPr id="0" name=""/>
        <dsp:cNvSpPr/>
      </dsp:nvSpPr>
      <dsp:spPr>
        <a:xfrm>
          <a:off x="2230122" y="2871629"/>
          <a:ext cx="2050505" cy="1230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Debrief</a:t>
          </a:r>
          <a:endParaRPr lang="en-US" sz="3200" kern="1200" dirty="0"/>
        </a:p>
      </dsp:txBody>
      <dsp:txXfrm>
        <a:off x="2230122" y="2871629"/>
        <a:ext cx="2050505" cy="12303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D397-4470-44E5-B642-B1D8959E0484}">
      <dsp:nvSpPr>
        <dsp:cNvPr id="0" name=""/>
        <dsp:cNvSpPr/>
      </dsp:nvSpPr>
      <dsp:spPr>
        <a:xfrm>
          <a:off x="1102345" y="922"/>
          <a:ext cx="2050505" cy="1230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Team</a:t>
          </a:r>
          <a:endParaRPr lang="en-US" sz="3200" kern="1200" dirty="0"/>
        </a:p>
      </dsp:txBody>
      <dsp:txXfrm>
        <a:off x="1102345" y="922"/>
        <a:ext cx="2050505" cy="1230303"/>
      </dsp:txXfrm>
    </dsp:sp>
    <dsp:sp modelId="{74E5F8DA-487F-4D6E-9DA1-A2732D5038B4}">
      <dsp:nvSpPr>
        <dsp:cNvPr id="0" name=""/>
        <dsp:cNvSpPr/>
      </dsp:nvSpPr>
      <dsp:spPr>
        <a:xfrm>
          <a:off x="3357900" y="922"/>
          <a:ext cx="2050505" cy="1230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PPE</a:t>
          </a:r>
          <a:endParaRPr lang="en-US" sz="3200" kern="1200" dirty="0"/>
        </a:p>
      </dsp:txBody>
      <dsp:txXfrm>
        <a:off x="3357900" y="922"/>
        <a:ext cx="2050505" cy="1230303"/>
      </dsp:txXfrm>
    </dsp:sp>
    <dsp:sp modelId="{FBBD9DAC-64C7-4C02-8FE6-BFED313469EB}">
      <dsp:nvSpPr>
        <dsp:cNvPr id="0" name=""/>
        <dsp:cNvSpPr/>
      </dsp:nvSpPr>
      <dsp:spPr>
        <a:xfrm>
          <a:off x="1102345" y="1436275"/>
          <a:ext cx="2050505" cy="1230303"/>
        </a:xfrm>
        <a:prstGeom prst="rect">
          <a:avLst/>
        </a:prstGeom>
        <a:solidFill>
          <a:srgbClr val="0000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Equipment</a:t>
          </a:r>
          <a:r>
            <a:rPr lang="en-US" sz="3200" kern="1200" baseline="0" dirty="0" smtClean="0"/>
            <a:t> &amp; Drugs</a:t>
          </a:r>
          <a:endParaRPr lang="en-US" sz="3200" kern="1200" dirty="0"/>
        </a:p>
      </dsp:txBody>
      <dsp:txXfrm>
        <a:off x="1102345" y="1436275"/>
        <a:ext cx="2050505" cy="1230303"/>
      </dsp:txXfrm>
    </dsp:sp>
    <dsp:sp modelId="{790CC549-935B-4A8F-8FC7-443CBE7FAD0E}">
      <dsp:nvSpPr>
        <dsp:cNvPr id="0" name=""/>
        <dsp:cNvSpPr/>
      </dsp:nvSpPr>
      <dsp:spPr>
        <a:xfrm>
          <a:off x="3357900" y="1436275"/>
          <a:ext cx="2050505" cy="1230303"/>
        </a:xfrm>
        <a:prstGeom prst="rect">
          <a:avLst/>
        </a:prstGeom>
        <a:solidFill>
          <a:srgbClr val="0000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Procedure</a:t>
          </a:r>
          <a:endParaRPr lang="en-US" sz="3200" kern="1200" dirty="0"/>
        </a:p>
      </dsp:txBody>
      <dsp:txXfrm>
        <a:off x="3357900" y="1436275"/>
        <a:ext cx="2050505" cy="1230303"/>
      </dsp:txXfrm>
    </dsp:sp>
    <dsp:sp modelId="{D1AC58E1-622E-48D1-A7A9-C2AAC6FA6FEB}">
      <dsp:nvSpPr>
        <dsp:cNvPr id="0" name=""/>
        <dsp:cNvSpPr/>
      </dsp:nvSpPr>
      <dsp:spPr>
        <a:xfrm>
          <a:off x="2230122" y="2871629"/>
          <a:ext cx="2050505" cy="1230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Debrief</a:t>
          </a:r>
          <a:endParaRPr lang="en-US" sz="3200" kern="1200" dirty="0"/>
        </a:p>
      </dsp:txBody>
      <dsp:txXfrm>
        <a:off x="2230122" y="2871629"/>
        <a:ext cx="2050505" cy="12303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747700-70B9-CF44-BE89-3874B658CE19}" type="datetimeFigureOut">
              <a:rPr lang="en-US" smtClean="0"/>
              <a:t>20-02-05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247CCE-5C33-8B43-B5EB-9182BCD535D0}" type="slidenum">
              <a:rPr lang="en-US" smtClean="0"/>
              <a:t>‹#›</a:t>
            </a:fld>
            <a:endParaRPr lang="en-US" dirty="0"/>
          </a:p>
        </p:txBody>
      </p:sp>
    </p:spTree>
    <p:extLst>
      <p:ext uri="{BB962C8B-B14F-4D97-AF65-F5344CB8AC3E}">
        <p14:creationId xmlns:p14="http://schemas.microsoft.com/office/powerpoint/2010/main" val="31973810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3DDAF-33CB-4BA6-8DD4-995D0423CF91}" type="datetimeFigureOut">
              <a:rPr lang="en-US" smtClean="0"/>
              <a:t>20-02-05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880C9-BB69-446D-9B6B-7FE83BE1EAFF}" type="slidenum">
              <a:rPr lang="en-US" smtClean="0"/>
              <a:t>‹#›</a:t>
            </a:fld>
            <a:endParaRPr lang="en-US" dirty="0"/>
          </a:p>
        </p:txBody>
      </p:sp>
    </p:spTree>
    <p:extLst>
      <p:ext uri="{BB962C8B-B14F-4D97-AF65-F5344CB8AC3E}">
        <p14:creationId xmlns:p14="http://schemas.microsoft.com/office/powerpoint/2010/main" val="21597177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289902-DE1B-4A47-ADDC-B8A6EB59EA5C}" type="datetime1">
              <a:rPr lang="en-CA" smtClean="0"/>
              <a:t>20-02-05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A66C0-07A6-43D8-A069-BB9F82DF5EC4}" type="slidenum">
              <a:rPr lang="en-US" smtClean="0"/>
              <a:t>‹#›</a:t>
            </a:fld>
            <a:endParaRPr lang="en-US" dirty="0"/>
          </a:p>
        </p:txBody>
      </p:sp>
    </p:spTree>
    <p:extLst>
      <p:ext uri="{BB962C8B-B14F-4D97-AF65-F5344CB8AC3E}">
        <p14:creationId xmlns:p14="http://schemas.microsoft.com/office/powerpoint/2010/main" val="318513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92E24-125D-4C43-8DC6-BAF4B05907FF}" type="datetime1">
              <a:rPr lang="en-CA" smtClean="0"/>
              <a:t>20-02-05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A66C0-07A6-43D8-A069-BB9F82DF5EC4}" type="slidenum">
              <a:rPr lang="en-US" smtClean="0"/>
              <a:t>‹#›</a:t>
            </a:fld>
            <a:endParaRPr lang="en-US" dirty="0"/>
          </a:p>
        </p:txBody>
      </p:sp>
    </p:spTree>
    <p:extLst>
      <p:ext uri="{BB962C8B-B14F-4D97-AF65-F5344CB8AC3E}">
        <p14:creationId xmlns:p14="http://schemas.microsoft.com/office/powerpoint/2010/main" val="4177050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D792F-7AC8-8B44-A797-97EBC7BD19E3}" type="datetime1">
              <a:rPr lang="en-CA" smtClean="0"/>
              <a:t>20-02-05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A66C0-07A6-43D8-A069-BB9F82DF5EC4}" type="slidenum">
              <a:rPr lang="en-US" smtClean="0"/>
              <a:t>‹#›</a:t>
            </a:fld>
            <a:endParaRPr lang="en-US" dirty="0"/>
          </a:p>
        </p:txBody>
      </p:sp>
    </p:spTree>
    <p:extLst>
      <p:ext uri="{BB962C8B-B14F-4D97-AF65-F5344CB8AC3E}">
        <p14:creationId xmlns:p14="http://schemas.microsoft.com/office/powerpoint/2010/main" val="186930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10D45-B334-BA43-9306-442CFE9732C3}" type="datetime1">
              <a:rPr lang="en-CA" smtClean="0"/>
              <a:t>20-02-05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A66C0-07A6-43D8-A069-BB9F82DF5EC4}" type="slidenum">
              <a:rPr lang="en-US" smtClean="0"/>
              <a:t>‹#›</a:t>
            </a:fld>
            <a:endParaRPr lang="en-US" dirty="0"/>
          </a:p>
        </p:txBody>
      </p:sp>
    </p:spTree>
    <p:extLst>
      <p:ext uri="{BB962C8B-B14F-4D97-AF65-F5344CB8AC3E}">
        <p14:creationId xmlns:p14="http://schemas.microsoft.com/office/powerpoint/2010/main" val="57542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9E0703-51EA-634C-9C23-4D206D32A9D9}" type="datetime1">
              <a:rPr lang="en-CA" smtClean="0"/>
              <a:t>20-02-05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A66C0-07A6-43D8-A069-BB9F82DF5EC4}" type="slidenum">
              <a:rPr lang="en-US" smtClean="0"/>
              <a:t>‹#›</a:t>
            </a:fld>
            <a:endParaRPr lang="en-US" dirty="0"/>
          </a:p>
        </p:txBody>
      </p:sp>
    </p:spTree>
    <p:extLst>
      <p:ext uri="{BB962C8B-B14F-4D97-AF65-F5344CB8AC3E}">
        <p14:creationId xmlns:p14="http://schemas.microsoft.com/office/powerpoint/2010/main" val="15761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3C19A1-6C2D-574E-9180-7C7FCB1398ED}" type="datetime1">
              <a:rPr lang="en-CA" smtClean="0"/>
              <a:t>20-02-05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A66C0-07A6-43D8-A069-BB9F82DF5EC4}" type="slidenum">
              <a:rPr lang="en-US" smtClean="0"/>
              <a:t>‹#›</a:t>
            </a:fld>
            <a:endParaRPr lang="en-US" dirty="0"/>
          </a:p>
        </p:txBody>
      </p:sp>
    </p:spTree>
    <p:extLst>
      <p:ext uri="{BB962C8B-B14F-4D97-AF65-F5344CB8AC3E}">
        <p14:creationId xmlns:p14="http://schemas.microsoft.com/office/powerpoint/2010/main" val="207190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74207B-E497-8D41-88AC-1EED6E8844B3}" type="datetime1">
              <a:rPr lang="en-CA" smtClean="0"/>
              <a:t>20-02-05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A66C0-07A6-43D8-A069-BB9F82DF5EC4}" type="slidenum">
              <a:rPr lang="en-US" smtClean="0"/>
              <a:t>‹#›</a:t>
            </a:fld>
            <a:endParaRPr lang="en-US" dirty="0"/>
          </a:p>
        </p:txBody>
      </p:sp>
    </p:spTree>
    <p:extLst>
      <p:ext uri="{BB962C8B-B14F-4D97-AF65-F5344CB8AC3E}">
        <p14:creationId xmlns:p14="http://schemas.microsoft.com/office/powerpoint/2010/main" val="1572198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A1B85-FB3E-8B41-A35A-CEE7C23F5E26}" type="datetime1">
              <a:rPr lang="en-CA" smtClean="0"/>
              <a:t>20-02-05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A66C0-07A6-43D8-A069-BB9F82DF5EC4}" type="slidenum">
              <a:rPr lang="en-US" smtClean="0"/>
              <a:t>‹#›</a:t>
            </a:fld>
            <a:endParaRPr lang="en-US" dirty="0"/>
          </a:p>
        </p:txBody>
      </p:sp>
    </p:spTree>
    <p:extLst>
      <p:ext uri="{BB962C8B-B14F-4D97-AF65-F5344CB8AC3E}">
        <p14:creationId xmlns:p14="http://schemas.microsoft.com/office/powerpoint/2010/main" val="269894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7A114-C14A-2849-8121-3AE1B57198A3}" type="datetime1">
              <a:rPr lang="en-CA" smtClean="0"/>
              <a:t>20-02-05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A66C0-07A6-43D8-A069-BB9F82DF5EC4}" type="slidenum">
              <a:rPr lang="en-US" smtClean="0"/>
              <a:t>‹#›</a:t>
            </a:fld>
            <a:endParaRPr lang="en-US" dirty="0"/>
          </a:p>
        </p:txBody>
      </p:sp>
    </p:spTree>
    <p:extLst>
      <p:ext uri="{BB962C8B-B14F-4D97-AF65-F5344CB8AC3E}">
        <p14:creationId xmlns:p14="http://schemas.microsoft.com/office/powerpoint/2010/main" val="209867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CF6C2B-76BE-DA47-AD83-A970B5FB1995}" type="datetime1">
              <a:rPr lang="en-CA" smtClean="0"/>
              <a:t>20-02-05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A66C0-07A6-43D8-A069-BB9F82DF5EC4}" type="slidenum">
              <a:rPr lang="en-US" smtClean="0"/>
              <a:t>‹#›</a:t>
            </a:fld>
            <a:endParaRPr lang="en-US" dirty="0"/>
          </a:p>
        </p:txBody>
      </p:sp>
    </p:spTree>
    <p:extLst>
      <p:ext uri="{BB962C8B-B14F-4D97-AF65-F5344CB8AC3E}">
        <p14:creationId xmlns:p14="http://schemas.microsoft.com/office/powerpoint/2010/main" val="323668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AAC198-F97D-3244-8AC2-898AC3E6EFCF}" type="datetime1">
              <a:rPr lang="en-CA" smtClean="0"/>
              <a:t>20-02-05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A66C0-07A6-43D8-A069-BB9F82DF5EC4}" type="slidenum">
              <a:rPr lang="en-US" smtClean="0"/>
              <a:t>‹#›</a:t>
            </a:fld>
            <a:endParaRPr lang="en-US" dirty="0"/>
          </a:p>
        </p:txBody>
      </p:sp>
    </p:spTree>
    <p:extLst>
      <p:ext uri="{BB962C8B-B14F-4D97-AF65-F5344CB8AC3E}">
        <p14:creationId xmlns:p14="http://schemas.microsoft.com/office/powerpoint/2010/main" val="5490961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58339-1C14-A043-A7C1-BC6C117FEFAF}" type="datetime1">
              <a:rPr lang="en-CA" smtClean="0"/>
              <a:t>20-02-05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A66C0-07A6-43D8-A069-BB9F82DF5EC4}" type="slidenum">
              <a:rPr lang="en-US" smtClean="0"/>
              <a:t>‹#›</a:t>
            </a:fld>
            <a:endParaRPr lang="en-US" dirty="0"/>
          </a:p>
        </p:txBody>
      </p:sp>
    </p:spTree>
    <p:extLst>
      <p:ext uri="{BB962C8B-B14F-4D97-AF65-F5344CB8AC3E}">
        <p14:creationId xmlns:p14="http://schemas.microsoft.com/office/powerpoint/2010/main" val="494352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uh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020" y="1864781"/>
            <a:ext cx="6376392" cy="4163486"/>
          </a:xfrm>
          <a:prstGeom prst="rect">
            <a:avLst/>
          </a:prstGeom>
        </p:spPr>
      </p:pic>
      <p:pic>
        <p:nvPicPr>
          <p:cNvPr id="4" name="Picture 3" descr="SA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11" y="1864783"/>
            <a:ext cx="5641623" cy="4163485"/>
          </a:xfrm>
          <a:prstGeom prst="rect">
            <a:avLst/>
          </a:prstGeom>
        </p:spPr>
      </p:pic>
      <p:sp>
        <p:nvSpPr>
          <p:cNvPr id="6" name="Title 5"/>
          <p:cNvSpPr>
            <a:spLocks noGrp="1"/>
          </p:cNvSpPr>
          <p:nvPr>
            <p:ph type="title"/>
          </p:nvPr>
        </p:nvSpPr>
        <p:spPr>
          <a:xfrm>
            <a:off x="787400" y="415925"/>
            <a:ext cx="10515600" cy="1325563"/>
          </a:xfrm>
        </p:spPr>
        <p:txBody>
          <a:bodyPr>
            <a:normAutofit fontScale="90000"/>
          </a:bodyPr>
          <a:lstStyle/>
          <a:p>
            <a:r>
              <a:rPr lang="en-US" b="1" dirty="0" smtClean="0"/>
              <a:t>N-Co V 2019 </a:t>
            </a:r>
            <a:r>
              <a:rPr lang="en-US" b="1" dirty="0" smtClean="0">
                <a:solidFill>
                  <a:srgbClr val="0053FB"/>
                </a:solidFill>
              </a:rPr>
              <a:t/>
            </a:r>
            <a:br>
              <a:rPr lang="en-US" b="1" dirty="0" smtClean="0">
                <a:solidFill>
                  <a:srgbClr val="0053FB"/>
                </a:solidFill>
              </a:rPr>
            </a:br>
            <a:r>
              <a:rPr lang="en-US" sz="3600" dirty="0" smtClean="0">
                <a:solidFill>
                  <a:srgbClr val="0000FF"/>
                </a:solidFill>
                <a:latin typeface="Arial Black"/>
                <a:cs typeface="Arial Black"/>
              </a:rPr>
              <a:t>Protected Code Blue Principles in 2020</a:t>
            </a:r>
            <a:r>
              <a:rPr lang="en-US" sz="3600" b="1" dirty="0" smtClean="0"/>
              <a:t/>
            </a:r>
            <a:br>
              <a:rPr lang="en-US" sz="3600" b="1" dirty="0" smtClean="0"/>
            </a:br>
            <a:r>
              <a:rPr lang="en-US" sz="2000" b="1" dirty="0" smtClean="0"/>
              <a:t>February 4, 2020. Version 2.0</a:t>
            </a:r>
            <a:endParaRPr lang="en-US" sz="2000" b="1" dirty="0"/>
          </a:p>
        </p:txBody>
      </p:sp>
      <p:sp>
        <p:nvSpPr>
          <p:cNvPr id="8" name="TextBox 7"/>
          <p:cNvSpPr txBox="1"/>
          <p:nvPr/>
        </p:nvSpPr>
        <p:spPr>
          <a:xfrm>
            <a:off x="2370667" y="6028268"/>
            <a:ext cx="7902224" cy="646331"/>
          </a:xfrm>
          <a:prstGeom prst="rect">
            <a:avLst/>
          </a:prstGeom>
          <a:solidFill>
            <a:schemeClr val="bg1">
              <a:alpha val="74000"/>
            </a:schemeClr>
          </a:solidFill>
        </p:spPr>
        <p:txBody>
          <a:bodyPr wrap="square" rtlCol="0">
            <a:spAutoFit/>
          </a:bodyPr>
          <a:lstStyle/>
          <a:p>
            <a:pPr algn="ctr"/>
            <a:r>
              <a:rPr lang="en-US" dirty="0"/>
              <a:t>Laurie Mazurik MD FRCPC </a:t>
            </a:r>
            <a:endParaRPr lang="en-US" dirty="0" smtClean="0"/>
          </a:p>
          <a:p>
            <a:pPr algn="ctr"/>
            <a:r>
              <a:rPr lang="en-US" dirty="0" smtClean="0"/>
              <a:t>(</a:t>
            </a:r>
            <a:r>
              <a:rPr lang="en-US" dirty="0"/>
              <a:t>Member of 2003 SARS Operation Centre, Toronto)</a:t>
            </a:r>
          </a:p>
        </p:txBody>
      </p:sp>
      <p:sp>
        <p:nvSpPr>
          <p:cNvPr id="9" name="Slide Number Placeholder 8"/>
          <p:cNvSpPr>
            <a:spLocks noGrp="1"/>
          </p:cNvSpPr>
          <p:nvPr>
            <p:ph type="sldNum" sz="quarter" idx="12"/>
          </p:nvPr>
        </p:nvSpPr>
        <p:spPr/>
        <p:txBody>
          <a:bodyPr/>
          <a:lstStyle/>
          <a:p>
            <a:fld id="{F2F4AA74-A430-3049-96A0-CCE1C8306991}" type="slidenum">
              <a:rPr lang="en-US" smtClean="0"/>
              <a:t>1</a:t>
            </a:fld>
            <a:endParaRPr lang="en-US" dirty="0"/>
          </a:p>
        </p:txBody>
      </p:sp>
      <p:sp>
        <p:nvSpPr>
          <p:cNvPr id="2" name="Date Placeholder 1"/>
          <p:cNvSpPr>
            <a:spLocks noGrp="1"/>
          </p:cNvSpPr>
          <p:nvPr>
            <p:ph type="dt" sz="half" idx="10"/>
          </p:nvPr>
        </p:nvSpPr>
        <p:spPr/>
        <p:txBody>
          <a:bodyPr/>
          <a:lstStyle/>
          <a:p>
            <a:fld id="{90DB0043-9F81-DB42-A37E-246FCA4DCD60}" type="datetime1">
              <a:rPr lang="en-CA" smtClean="0"/>
              <a:t>20-02-05</a:t>
            </a:fld>
            <a:endParaRPr lang="en-US" dirty="0"/>
          </a:p>
        </p:txBody>
      </p:sp>
    </p:spTree>
    <p:extLst>
      <p:ext uri="{BB962C8B-B14F-4D97-AF65-F5344CB8AC3E}">
        <p14:creationId xmlns:p14="http://schemas.microsoft.com/office/powerpoint/2010/main" val="5324686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FF"/>
          </a:solidFill>
        </p:spPr>
        <p:txBody>
          <a:bodyPr/>
          <a:lstStyle/>
          <a:p>
            <a:r>
              <a:rPr lang="en-US" dirty="0" smtClean="0">
                <a:solidFill>
                  <a:schemeClr val="bg1"/>
                </a:solidFill>
                <a:latin typeface="Arial Black"/>
                <a:cs typeface="Arial Black"/>
              </a:rPr>
              <a:t>Personal Risk Reduction</a:t>
            </a:r>
            <a:endParaRPr lang="en-US" dirty="0">
              <a:solidFill>
                <a:schemeClr val="bg1"/>
              </a:solidFill>
              <a:latin typeface="Arial Black"/>
              <a:cs typeface="Arial Black"/>
            </a:endParaRPr>
          </a:p>
        </p:txBody>
      </p:sp>
      <p:sp>
        <p:nvSpPr>
          <p:cNvPr id="6" name="Text Placeholder 5"/>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fld id="{3FD10D45-B334-BA43-9306-442CFE9732C3}" type="datetime1">
              <a:rPr lang="en-CA" smtClean="0"/>
              <a:t>20-02-05</a:t>
            </a:fld>
            <a:endParaRPr lang="en-US" dirty="0"/>
          </a:p>
        </p:txBody>
      </p:sp>
      <p:sp>
        <p:nvSpPr>
          <p:cNvPr id="5" name="Slide Number Placeholder 4"/>
          <p:cNvSpPr>
            <a:spLocks noGrp="1"/>
          </p:cNvSpPr>
          <p:nvPr>
            <p:ph type="sldNum" sz="quarter" idx="12"/>
          </p:nvPr>
        </p:nvSpPr>
        <p:spPr/>
        <p:txBody>
          <a:bodyPr/>
          <a:lstStyle/>
          <a:p>
            <a:fld id="{404A66C0-07A6-43D8-A069-BB9F82DF5EC4}" type="slidenum">
              <a:rPr lang="en-US" smtClean="0"/>
              <a:t>10</a:t>
            </a:fld>
            <a:endParaRPr lang="en-US" dirty="0"/>
          </a:p>
        </p:txBody>
      </p:sp>
    </p:spTree>
    <p:extLst>
      <p:ext uri="{BB962C8B-B14F-4D97-AF65-F5344CB8AC3E}">
        <p14:creationId xmlns:p14="http://schemas.microsoft.com/office/powerpoint/2010/main" val="34207588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FF"/>
          </a:solidFill>
        </p:spPr>
        <p:txBody>
          <a:bodyPr/>
          <a:lstStyle/>
          <a:p>
            <a:r>
              <a:rPr lang="en-US" b="1" dirty="0" smtClean="0">
                <a:solidFill>
                  <a:schemeClr val="bg1"/>
                </a:solidFill>
              </a:rPr>
              <a:t>Protection from aerosols </a:t>
            </a:r>
            <a:br>
              <a:rPr lang="en-US" b="1" dirty="0" smtClean="0">
                <a:solidFill>
                  <a:schemeClr val="bg1"/>
                </a:solidFill>
              </a:rPr>
            </a:br>
            <a:r>
              <a:rPr lang="en-US" b="1" dirty="0" smtClean="0">
                <a:solidFill>
                  <a:schemeClr val="bg1"/>
                </a:solidFill>
              </a:rPr>
              <a:t>Pre-Intubation </a:t>
            </a:r>
            <a:endParaRPr lang="en-US" b="1" dirty="0">
              <a:solidFill>
                <a:schemeClr val="bg1"/>
              </a:solidFill>
            </a:endParaRPr>
          </a:p>
        </p:txBody>
      </p:sp>
      <p:sp>
        <p:nvSpPr>
          <p:cNvPr id="3" name="Text Placeholder 2"/>
          <p:cNvSpPr>
            <a:spLocks noGrp="1"/>
          </p:cNvSpPr>
          <p:nvPr>
            <p:ph type="body" idx="1"/>
          </p:nvPr>
        </p:nvSpPr>
        <p:spPr/>
        <p:txBody>
          <a:bodyPr/>
          <a:lstStyle/>
          <a:p>
            <a:r>
              <a:rPr lang="en-US" dirty="0" smtClean="0"/>
              <a:t>Distance: 2 meters</a:t>
            </a:r>
            <a:endParaRPr lang="en-US" dirty="0"/>
          </a:p>
        </p:txBody>
      </p:sp>
      <p:sp>
        <p:nvSpPr>
          <p:cNvPr id="5" name="Text Placeholder 4"/>
          <p:cNvSpPr>
            <a:spLocks noGrp="1"/>
          </p:cNvSpPr>
          <p:nvPr>
            <p:ph type="body" sz="quarter" idx="3"/>
          </p:nvPr>
        </p:nvSpPr>
        <p:spPr/>
        <p:txBody>
          <a:bodyPr/>
          <a:lstStyle/>
          <a:p>
            <a:r>
              <a:rPr lang="en-US" dirty="0" smtClean="0"/>
              <a:t>Protection </a:t>
            </a:r>
            <a:endParaRPr lang="en-US" dirty="0"/>
          </a:p>
        </p:txBody>
      </p:sp>
      <p:sp>
        <p:nvSpPr>
          <p:cNvPr id="6" name="Content Placeholder 5"/>
          <p:cNvSpPr>
            <a:spLocks noGrp="1"/>
          </p:cNvSpPr>
          <p:nvPr>
            <p:ph sz="quarter" idx="4"/>
          </p:nvPr>
        </p:nvSpPr>
        <p:spPr>
          <a:solidFill>
            <a:schemeClr val="bg1">
              <a:lumMod val="95000"/>
            </a:schemeClr>
          </a:solidFill>
        </p:spPr>
        <p:txBody>
          <a:bodyPr>
            <a:normAutofit fontScale="92500" lnSpcReduction="10000"/>
          </a:bodyPr>
          <a:lstStyle/>
          <a:p>
            <a:pPr marL="0" indent="0">
              <a:buNone/>
            </a:pPr>
            <a:r>
              <a:rPr lang="en-US" b="1" dirty="0" smtClean="0">
                <a:solidFill>
                  <a:srgbClr val="FF0000"/>
                </a:solidFill>
              </a:rPr>
              <a:t>Isolate the Patient</a:t>
            </a:r>
          </a:p>
          <a:p>
            <a:pPr marL="0" indent="0">
              <a:buNone/>
            </a:pPr>
            <a:r>
              <a:rPr lang="en-US" b="1" dirty="0" smtClean="0">
                <a:solidFill>
                  <a:srgbClr val="FF0000"/>
                </a:solidFill>
              </a:rPr>
              <a:t>Block the cough spray</a:t>
            </a:r>
          </a:p>
          <a:p>
            <a:pPr>
              <a:buFont typeface="Wingdings" charset="2"/>
              <a:buChar char="ü"/>
            </a:pPr>
            <a:r>
              <a:rPr lang="en-US" sz="2400" dirty="0" smtClean="0"/>
              <a:t>Surgical mask on the patient</a:t>
            </a:r>
          </a:p>
          <a:p>
            <a:pPr marL="0" indent="0">
              <a:buNone/>
            </a:pPr>
            <a:r>
              <a:rPr lang="en-US" sz="2400" b="1" dirty="0" smtClean="0">
                <a:solidFill>
                  <a:srgbClr val="FF0000"/>
                </a:solidFill>
              </a:rPr>
              <a:t>AVOID </a:t>
            </a:r>
            <a:r>
              <a:rPr lang="en-US" sz="2400" b="1" dirty="0">
                <a:solidFill>
                  <a:srgbClr val="FF0000"/>
                </a:solidFill>
              </a:rPr>
              <a:t>GENERATING AEROSOLS</a:t>
            </a:r>
          </a:p>
          <a:p>
            <a:pPr>
              <a:buFont typeface="Wingdings" charset="2"/>
              <a:buChar char="ü"/>
            </a:pPr>
            <a:r>
              <a:rPr lang="en-US" sz="2400" dirty="0"/>
              <a:t>NO CPAP/BPAP, Hi Flow Nasal Cannula </a:t>
            </a:r>
          </a:p>
          <a:p>
            <a:pPr>
              <a:buFont typeface="Wingdings" charset="2"/>
              <a:buChar char="ü"/>
            </a:pPr>
            <a:r>
              <a:rPr lang="en-US" sz="2400" dirty="0"/>
              <a:t>No Nebulized medications</a:t>
            </a:r>
          </a:p>
          <a:p>
            <a:pPr>
              <a:buFont typeface="Wingdings" charset="2"/>
              <a:buChar char="ü"/>
            </a:pPr>
            <a:r>
              <a:rPr lang="en-US" sz="2400" dirty="0"/>
              <a:t>Avoid  BVM</a:t>
            </a:r>
          </a:p>
          <a:p>
            <a:pPr>
              <a:buFont typeface="Wingdings" charset="2"/>
              <a:buChar char="ü"/>
            </a:pPr>
            <a:r>
              <a:rPr lang="en-US" sz="2400" dirty="0"/>
              <a:t>If Available use a Hi Ox </a:t>
            </a:r>
            <a:r>
              <a:rPr lang="en-US" sz="2400" dirty="0" smtClean="0"/>
              <a:t>or similar mask </a:t>
            </a:r>
            <a:r>
              <a:rPr lang="en-US" sz="2400" dirty="0"/>
              <a:t>with an exhalation filter </a:t>
            </a:r>
          </a:p>
          <a:p>
            <a:pPr>
              <a:buFont typeface="Wingdings" charset="2"/>
              <a:buChar char="ü"/>
            </a:pPr>
            <a:endParaRPr lang="en-US" sz="2400" dirty="0" smtClean="0"/>
          </a:p>
        </p:txBody>
      </p:sp>
      <p:sp>
        <p:nvSpPr>
          <p:cNvPr id="7" name="Date Placeholder 6"/>
          <p:cNvSpPr>
            <a:spLocks noGrp="1"/>
          </p:cNvSpPr>
          <p:nvPr>
            <p:ph type="dt" sz="half" idx="10"/>
          </p:nvPr>
        </p:nvSpPr>
        <p:spPr/>
        <p:txBody>
          <a:bodyPr/>
          <a:lstStyle/>
          <a:p>
            <a:fld id="{35AAC17C-38A4-A84A-ABA7-231405D0545F}" type="datetime1">
              <a:rPr lang="en-CA" smtClean="0"/>
              <a:t>20-02-05</a:t>
            </a:fld>
            <a:endParaRPr lang="en-US" dirty="0"/>
          </a:p>
        </p:txBody>
      </p:sp>
      <p:sp>
        <p:nvSpPr>
          <p:cNvPr id="9" name="Slide Number Placeholder 8"/>
          <p:cNvSpPr>
            <a:spLocks noGrp="1"/>
          </p:cNvSpPr>
          <p:nvPr>
            <p:ph type="sldNum" sz="quarter" idx="12"/>
          </p:nvPr>
        </p:nvSpPr>
        <p:spPr/>
        <p:txBody>
          <a:bodyPr/>
          <a:lstStyle/>
          <a:p>
            <a:fld id="{404A66C0-07A6-43D8-A069-BB9F82DF5EC4}" type="slidenum">
              <a:rPr lang="en-US" smtClean="0"/>
              <a:t>11</a:t>
            </a:fld>
            <a:endParaRPr lang="en-US" dirty="0"/>
          </a:p>
        </p:txBody>
      </p:sp>
      <p:pic>
        <p:nvPicPr>
          <p:cNvPr id="10" name="Content Placeholder 6">
            <a:extLst>
              <a:ext uri="{FF2B5EF4-FFF2-40B4-BE49-F238E27FC236}">
                <a16:creationId xmlns:a16="http://schemas.microsoft.com/office/drawing/2014/main" xmlns="" id="{8479D13F-D4C9-1048-9DAB-D993EA2DE989}"/>
              </a:ext>
            </a:extLst>
          </p:cNvPr>
          <p:cNvPicPr>
            <a:picLocks noGrp="1" noChangeAspect="1"/>
          </p:cNvPicPr>
          <p:nvPr>
            <p:ph sz="half" idx="2"/>
          </p:nvPr>
        </p:nvPicPr>
        <p:blipFill>
          <a:blip r:embed="rId2"/>
          <a:srcRect t="12713" b="12713"/>
          <a:stretch>
            <a:fillRect/>
          </a:stretch>
        </p:blipFill>
        <p:spPr/>
      </p:pic>
    </p:spTree>
    <p:extLst>
      <p:ext uri="{BB962C8B-B14F-4D97-AF65-F5344CB8AC3E}">
        <p14:creationId xmlns:p14="http://schemas.microsoft.com/office/powerpoint/2010/main" val="40787700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Wear PPE</a:t>
            </a:r>
            <a:endParaRPr lang="en-US" b="1" dirty="0"/>
          </a:p>
        </p:txBody>
      </p:sp>
      <p:pic>
        <p:nvPicPr>
          <p:cNvPr id="9" name="Content Placeholder 6" descr="Screen Shot 2020-01-28 at 3.55.10 PM.png"/>
          <p:cNvPicPr>
            <a:picLocks noGrp="1" noChangeAspect="1"/>
          </p:cNvPicPr>
          <p:nvPr>
            <p:ph sz="half" idx="1"/>
          </p:nvPr>
        </p:nvPicPr>
        <p:blipFill>
          <a:blip r:embed="rId2">
            <a:extLst>
              <a:ext uri="{28A0092B-C50C-407E-A947-70E740481C1C}">
                <a14:useLocalDpi xmlns:a14="http://schemas.microsoft.com/office/drawing/2010/main" val="0"/>
              </a:ext>
            </a:extLst>
          </a:blip>
          <a:srcRect t="8802" b="8802"/>
          <a:stretch>
            <a:fillRect/>
          </a:stretch>
        </p:blipFill>
        <p:spPr/>
      </p:pic>
      <p:sp>
        <p:nvSpPr>
          <p:cNvPr id="10" name="Content Placeholder 9"/>
          <p:cNvSpPr>
            <a:spLocks noGrp="1"/>
          </p:cNvSpPr>
          <p:nvPr>
            <p:ph sz="half" idx="2"/>
          </p:nvPr>
        </p:nvSpPr>
        <p:spPr>
          <a:solidFill>
            <a:schemeClr val="bg1">
              <a:lumMod val="95000"/>
            </a:schemeClr>
          </a:solidFill>
        </p:spPr>
        <p:txBody>
          <a:bodyPr>
            <a:normAutofit lnSpcReduction="10000"/>
          </a:bodyPr>
          <a:lstStyle/>
          <a:p>
            <a:r>
              <a:rPr lang="en-US" dirty="0" smtClean="0"/>
              <a:t>What is the difference between these two?</a:t>
            </a:r>
          </a:p>
          <a:p>
            <a:endParaRPr lang="en-US" dirty="0"/>
          </a:p>
          <a:p>
            <a:r>
              <a:rPr lang="en-US" dirty="0" smtClean="0"/>
              <a:t>If the patient has minimal cough and looks well, which one would you choose?</a:t>
            </a:r>
          </a:p>
          <a:p>
            <a:r>
              <a:rPr lang="en-US" dirty="0" smtClean="0"/>
              <a:t>If the patient is ill and likely will need intubation which one would you choose?</a:t>
            </a:r>
          </a:p>
          <a:p>
            <a:r>
              <a:rPr lang="en-US" dirty="0" smtClean="0"/>
              <a:t>Discuss this with your IPAC </a:t>
            </a:r>
          </a:p>
          <a:p>
            <a:endParaRPr lang="en-US" dirty="0"/>
          </a:p>
        </p:txBody>
      </p:sp>
      <p:sp>
        <p:nvSpPr>
          <p:cNvPr id="7" name="Date Placeholder 6"/>
          <p:cNvSpPr>
            <a:spLocks noGrp="1"/>
          </p:cNvSpPr>
          <p:nvPr>
            <p:ph type="dt" sz="half" idx="10"/>
          </p:nvPr>
        </p:nvSpPr>
        <p:spPr/>
        <p:txBody>
          <a:bodyPr/>
          <a:lstStyle/>
          <a:p>
            <a:fld id="{AD74207B-E497-8D41-88AC-1EED6E8844B3}" type="datetime1">
              <a:rPr lang="en-CA" smtClean="0"/>
              <a:t>20-02-05</a:t>
            </a:fld>
            <a:endParaRPr lang="en-US" dirty="0"/>
          </a:p>
        </p:txBody>
      </p:sp>
      <p:sp>
        <p:nvSpPr>
          <p:cNvPr id="8" name="Slide Number Placeholder 7"/>
          <p:cNvSpPr>
            <a:spLocks noGrp="1"/>
          </p:cNvSpPr>
          <p:nvPr>
            <p:ph type="sldNum" sz="quarter" idx="12"/>
          </p:nvPr>
        </p:nvSpPr>
        <p:spPr/>
        <p:txBody>
          <a:bodyPr/>
          <a:lstStyle/>
          <a:p>
            <a:fld id="{404A66C0-07A6-43D8-A069-BB9F82DF5EC4}" type="slidenum">
              <a:rPr lang="en-US" smtClean="0"/>
              <a:t>12</a:t>
            </a:fld>
            <a:endParaRPr lang="en-US" dirty="0"/>
          </a:p>
        </p:txBody>
      </p:sp>
    </p:spTree>
    <p:extLst>
      <p:ext uri="{BB962C8B-B14F-4D97-AF65-F5344CB8AC3E}">
        <p14:creationId xmlns:p14="http://schemas.microsoft.com/office/powerpoint/2010/main" val="10200196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9496160-C08E-904E-A863-3A9271ECE263}" type="datetime1">
              <a:rPr lang="en-CA" smtClean="0"/>
              <a:t>20-02-05</a:t>
            </a:fld>
            <a:endParaRPr lang="en-US" dirty="0"/>
          </a:p>
        </p:txBody>
      </p:sp>
      <p:sp>
        <p:nvSpPr>
          <p:cNvPr id="9" name="Slide Number Placeholder 8"/>
          <p:cNvSpPr>
            <a:spLocks noGrp="1"/>
          </p:cNvSpPr>
          <p:nvPr>
            <p:ph type="sldNum" sz="quarter" idx="12"/>
          </p:nvPr>
        </p:nvSpPr>
        <p:spPr/>
        <p:txBody>
          <a:bodyPr/>
          <a:lstStyle/>
          <a:p>
            <a:fld id="{404A66C0-07A6-43D8-A069-BB9F82DF5EC4}" type="slidenum">
              <a:rPr lang="en-US" smtClean="0"/>
              <a:t>13</a:t>
            </a:fld>
            <a:endParaRPr lang="en-US" dirty="0"/>
          </a:p>
        </p:txBody>
      </p:sp>
      <p:sp>
        <p:nvSpPr>
          <p:cNvPr id="10" name="Title 1"/>
          <p:cNvSpPr txBox="1">
            <a:spLocks/>
          </p:cNvSpPr>
          <p:nvPr/>
        </p:nvSpPr>
        <p:spPr>
          <a:xfrm>
            <a:off x="838200" y="365125"/>
            <a:ext cx="10515600" cy="1325563"/>
          </a:xfrm>
          <a:prstGeom prst="rect">
            <a:avLst/>
          </a:prstGeom>
          <a:solidFill>
            <a:srgbClr val="0000FF"/>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rPr>
              <a:t>Discussion: Current n-Co V recommendations for Head &amp; Neck Cover </a:t>
            </a:r>
            <a:r>
              <a:rPr lang="en-US" b="1" dirty="0">
                <a:solidFill>
                  <a:schemeClr val="bg1"/>
                </a:solidFill>
              </a:rPr>
              <a:t>.</a:t>
            </a:r>
          </a:p>
        </p:txBody>
      </p:sp>
      <p:pic>
        <p:nvPicPr>
          <p:cNvPr id="11" name="Content Placeholder 6">
            <a:extLst>
              <a:ext uri="{FF2B5EF4-FFF2-40B4-BE49-F238E27FC236}">
                <a16:creationId xmlns:a16="http://schemas.microsoft.com/office/drawing/2014/main" xmlns="" id="{8479D13F-D4C9-1048-9DAB-D993EA2DE989}"/>
              </a:ext>
            </a:extLst>
          </p:cNvPr>
          <p:cNvPicPr>
            <a:picLocks noChangeAspect="1"/>
          </p:cNvPicPr>
          <p:nvPr/>
        </p:nvPicPr>
        <p:blipFill>
          <a:blip r:embed="rId2"/>
          <a:srcRect t="28402" b="28402"/>
          <a:stretch>
            <a:fillRect/>
          </a:stretch>
        </p:blipFill>
        <p:spPr>
          <a:xfrm>
            <a:off x="838200" y="1825625"/>
            <a:ext cx="10515600" cy="4351338"/>
          </a:xfrm>
          <a:prstGeom prst="rect">
            <a:avLst/>
          </a:prstGeom>
        </p:spPr>
      </p:pic>
      <p:sp>
        <p:nvSpPr>
          <p:cNvPr id="12" name="Date Placeholder 6"/>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2A15A5-3D0E-4E4D-BFBF-02D8AA258CA2}" type="datetime1">
              <a:rPr lang="en-CA" smtClean="0"/>
              <a:pPr/>
              <a:t>20-02-05</a:t>
            </a:fld>
            <a:endParaRPr lang="en-US" dirty="0"/>
          </a:p>
        </p:txBody>
      </p:sp>
      <p:sp>
        <p:nvSpPr>
          <p:cNvPr id="13" name="Footer Placeholder 7"/>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DRAFT L.Mazurik MD FRCPC Jan 31, 2020</a:t>
            </a:r>
            <a:endParaRPr lang="en-US" dirty="0"/>
          </a:p>
        </p:txBody>
      </p:sp>
      <p:sp>
        <p:nvSpPr>
          <p:cNvPr id="14" name="Slide Number Placeholder 8"/>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4A66C0-07A6-43D8-A069-BB9F82DF5EC4}" type="slidenum">
              <a:rPr lang="en-US" smtClean="0"/>
              <a:pPr/>
              <a:t>13</a:t>
            </a:fld>
            <a:endParaRPr lang="en-US" dirty="0"/>
          </a:p>
        </p:txBody>
      </p:sp>
      <p:sp>
        <p:nvSpPr>
          <p:cNvPr id="15" name="Content Placeholder 5"/>
          <p:cNvSpPr txBox="1">
            <a:spLocks/>
          </p:cNvSpPr>
          <p:nvPr/>
        </p:nvSpPr>
        <p:spPr>
          <a:xfrm>
            <a:off x="7008813" y="2505075"/>
            <a:ext cx="51831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ü"/>
            </a:pPr>
            <a:endParaRPr lang="en-US" sz="2400" dirty="0" smtClean="0">
              <a:solidFill>
                <a:schemeClr val="tx1">
                  <a:lumMod val="95000"/>
                  <a:lumOff val="5000"/>
                </a:schemeClr>
              </a:solidFill>
            </a:endParaRPr>
          </a:p>
          <a:p>
            <a:pPr>
              <a:buFont typeface="Wingdings" charset="2"/>
              <a:buChar char="ü"/>
            </a:pPr>
            <a:endParaRPr lang="en-US" sz="2400" dirty="0">
              <a:solidFill>
                <a:schemeClr val="tx1">
                  <a:lumMod val="95000"/>
                  <a:lumOff val="5000"/>
                </a:schemeClr>
              </a:solidFill>
            </a:endParaRPr>
          </a:p>
        </p:txBody>
      </p:sp>
      <p:pic>
        <p:nvPicPr>
          <p:cNvPr id="16" name="Picture 15" descr="Screen Shot 2020-02-01 at 10.30.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749" y="1878854"/>
            <a:ext cx="1968500" cy="2400300"/>
          </a:xfrm>
          <a:prstGeom prst="rect">
            <a:avLst/>
          </a:prstGeom>
        </p:spPr>
      </p:pic>
      <p:pic>
        <p:nvPicPr>
          <p:cNvPr id="17" name="Picture 16" descr="Screen Shot 2020-02-01 at 10.30.1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108" y="4235613"/>
            <a:ext cx="1765300" cy="1651000"/>
          </a:xfrm>
          <a:prstGeom prst="rect">
            <a:avLst/>
          </a:prstGeom>
        </p:spPr>
      </p:pic>
      <p:sp>
        <p:nvSpPr>
          <p:cNvPr id="2" name="TextBox 1"/>
          <p:cNvSpPr txBox="1"/>
          <p:nvPr/>
        </p:nvSpPr>
        <p:spPr>
          <a:xfrm>
            <a:off x="1206500" y="2565400"/>
            <a:ext cx="5814475" cy="369332"/>
          </a:xfrm>
          <a:prstGeom prst="rect">
            <a:avLst/>
          </a:prstGeom>
          <a:noFill/>
        </p:spPr>
        <p:txBody>
          <a:bodyPr wrap="none" rtlCol="0">
            <a:spAutoFit/>
          </a:bodyPr>
          <a:lstStyle/>
          <a:p>
            <a:r>
              <a:rPr lang="en-US" dirty="0" smtClean="0">
                <a:solidFill>
                  <a:schemeClr val="bg1"/>
                </a:solidFill>
              </a:rPr>
              <a:t>Is this adequate protection in aerosol generating situations?</a:t>
            </a:r>
            <a:endParaRPr lang="en-US" dirty="0">
              <a:solidFill>
                <a:schemeClr val="bg1"/>
              </a:solidFill>
            </a:endParaRPr>
          </a:p>
        </p:txBody>
      </p:sp>
    </p:spTree>
    <p:extLst>
      <p:ext uri="{BB962C8B-B14F-4D97-AF65-F5344CB8AC3E}">
        <p14:creationId xmlns:p14="http://schemas.microsoft.com/office/powerpoint/2010/main" val="9916346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b="1" dirty="0" smtClean="0">
                <a:solidFill>
                  <a:schemeClr val="bg1"/>
                </a:solidFill>
                <a:latin typeface="Chalkduster"/>
                <a:cs typeface="Chalkduster"/>
              </a:rPr>
              <a:t>CONTROVERSY</a:t>
            </a:r>
            <a:r>
              <a:rPr lang="en-US" b="1" dirty="0" smtClean="0">
                <a:solidFill>
                  <a:schemeClr val="bg1"/>
                </a:solidFill>
              </a:rPr>
              <a:t>: Head and Neck Protection What is </a:t>
            </a:r>
            <a:r>
              <a:rPr lang="en-US" b="1" dirty="0" smtClean="0">
                <a:solidFill>
                  <a:schemeClr val="bg1"/>
                </a:solidFill>
                <a:latin typeface="Arial Black"/>
                <a:cs typeface="Arial Black"/>
              </a:rPr>
              <a:t>FACT</a:t>
            </a:r>
            <a:r>
              <a:rPr lang="en-US" b="1" dirty="0" smtClean="0">
                <a:solidFill>
                  <a:schemeClr val="bg1"/>
                </a:solidFill>
              </a:rPr>
              <a:t> and What is </a:t>
            </a:r>
            <a:r>
              <a:rPr lang="en-US" b="1" dirty="0" smtClean="0">
                <a:solidFill>
                  <a:schemeClr val="bg1"/>
                </a:solidFill>
                <a:latin typeface="Arial Black"/>
                <a:cs typeface="Arial Black"/>
              </a:rPr>
              <a:t>Rumour?</a:t>
            </a:r>
            <a:endParaRPr lang="en-US" b="1" dirty="0">
              <a:solidFill>
                <a:schemeClr val="bg1"/>
              </a:solidFill>
              <a:latin typeface="Arial Black"/>
              <a:cs typeface="Arial Black"/>
            </a:endParaRPr>
          </a:p>
        </p:txBody>
      </p:sp>
      <p:sp>
        <p:nvSpPr>
          <p:cNvPr id="3" name="Text Placeholder 2"/>
          <p:cNvSpPr>
            <a:spLocks noGrp="1"/>
          </p:cNvSpPr>
          <p:nvPr>
            <p:ph type="body" idx="1"/>
          </p:nvPr>
        </p:nvSpPr>
        <p:spPr/>
        <p:txBody>
          <a:bodyPr/>
          <a:lstStyle/>
          <a:p>
            <a:r>
              <a:rPr lang="en-US" dirty="0" smtClean="0"/>
              <a:t>Some are saying</a:t>
            </a:r>
            <a:endParaRPr lang="en-US" dirty="0"/>
          </a:p>
        </p:txBody>
      </p:sp>
      <p:sp>
        <p:nvSpPr>
          <p:cNvPr id="4" name="Content Placeholder 3"/>
          <p:cNvSpPr>
            <a:spLocks noGrp="1"/>
          </p:cNvSpPr>
          <p:nvPr>
            <p:ph sz="half" idx="2"/>
          </p:nvPr>
        </p:nvSpPr>
        <p:spPr>
          <a:solidFill>
            <a:schemeClr val="bg1">
              <a:lumMod val="85000"/>
            </a:schemeClr>
          </a:solidFill>
        </p:spPr>
        <p:txBody>
          <a:bodyPr>
            <a:normAutofit/>
          </a:bodyPr>
          <a:lstStyle/>
          <a:p>
            <a:r>
              <a:rPr lang="en-US" sz="2400" dirty="0" smtClean="0"/>
              <a:t>That you do Not need a hair, head or neck protection during intubation</a:t>
            </a:r>
          </a:p>
          <a:p>
            <a:r>
              <a:rPr lang="en-US" sz="2400" dirty="0" smtClean="0"/>
              <a:t>That the risk of self contamination is HIGHER doffing a hood than the risk  of direct contamination from a cough</a:t>
            </a:r>
          </a:p>
          <a:p>
            <a:r>
              <a:rPr lang="en-US" sz="2400" dirty="0" smtClean="0"/>
              <a:t>The Chinese are Not wearing head and neck protection when they intubate</a:t>
            </a:r>
            <a:endParaRPr lang="en-US" sz="2400" dirty="0"/>
          </a:p>
        </p:txBody>
      </p:sp>
      <p:sp>
        <p:nvSpPr>
          <p:cNvPr id="5" name="Text Placeholder 4"/>
          <p:cNvSpPr>
            <a:spLocks noGrp="1"/>
          </p:cNvSpPr>
          <p:nvPr>
            <p:ph type="body" sz="quarter" idx="3"/>
          </p:nvPr>
        </p:nvSpPr>
        <p:spPr/>
        <p:txBody>
          <a:bodyPr/>
          <a:lstStyle/>
          <a:p>
            <a:r>
              <a:rPr lang="en-US" dirty="0" smtClean="0"/>
              <a:t>Others disagree</a:t>
            </a:r>
            <a:endParaRPr lang="en-US" dirty="0"/>
          </a:p>
        </p:txBody>
      </p:sp>
      <p:sp>
        <p:nvSpPr>
          <p:cNvPr id="7" name="Date Placeholder 6"/>
          <p:cNvSpPr>
            <a:spLocks noGrp="1"/>
          </p:cNvSpPr>
          <p:nvPr>
            <p:ph type="dt" sz="half" idx="10"/>
          </p:nvPr>
        </p:nvSpPr>
        <p:spPr/>
        <p:txBody>
          <a:bodyPr/>
          <a:lstStyle/>
          <a:p>
            <a:fld id="{0E815A0E-09DC-D74F-9717-AF3434B9772C}" type="datetime1">
              <a:rPr lang="en-CA" smtClean="0"/>
              <a:t>20-02-05</a:t>
            </a:fld>
            <a:endParaRPr lang="en-US" dirty="0"/>
          </a:p>
        </p:txBody>
      </p:sp>
      <p:sp>
        <p:nvSpPr>
          <p:cNvPr id="9" name="Slide Number Placeholder 8"/>
          <p:cNvSpPr>
            <a:spLocks noGrp="1"/>
          </p:cNvSpPr>
          <p:nvPr>
            <p:ph type="sldNum" sz="quarter" idx="12"/>
          </p:nvPr>
        </p:nvSpPr>
        <p:spPr/>
        <p:txBody>
          <a:bodyPr/>
          <a:lstStyle/>
          <a:p>
            <a:fld id="{404A66C0-07A6-43D8-A069-BB9F82DF5EC4}" type="slidenum">
              <a:rPr lang="en-US" smtClean="0"/>
              <a:t>14</a:t>
            </a:fld>
            <a:endParaRPr lang="en-US" dirty="0"/>
          </a:p>
        </p:txBody>
      </p:sp>
      <p:pic>
        <p:nvPicPr>
          <p:cNvPr id="10" name="Content Placeholder 6" descr="Screen Shot 2020-01-28 at 3.55.10 PM.png"/>
          <p:cNvPicPr>
            <a:picLocks noGrp="1" noChangeAspect="1"/>
          </p:cNvPicPr>
          <p:nvPr>
            <p:ph sz="quarter" idx="4"/>
          </p:nvPr>
        </p:nvPicPr>
        <p:blipFill>
          <a:blip r:embed="rId2">
            <a:extLst>
              <a:ext uri="{28A0092B-C50C-407E-A947-70E740481C1C}">
                <a14:useLocalDpi xmlns:a14="http://schemas.microsoft.com/office/drawing/2010/main" val="0"/>
              </a:ext>
            </a:extLst>
          </a:blip>
          <a:srcRect l="-21685" r="-21685"/>
          <a:stretch>
            <a:fillRect/>
          </a:stretch>
        </p:blipFill>
        <p:spPr/>
      </p:pic>
    </p:spTree>
    <p:extLst>
      <p:ext uri="{BB962C8B-B14F-4D97-AF65-F5344CB8AC3E}">
        <p14:creationId xmlns:p14="http://schemas.microsoft.com/office/powerpoint/2010/main" val="39860791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solidFill>
            <a:srgbClr val="008000"/>
          </a:solidFill>
        </p:spPr>
        <p:txBody>
          <a:bodyPr/>
          <a:lstStyle/>
          <a:p>
            <a:r>
              <a:rPr lang="en-US" dirty="0" smtClean="0">
                <a:solidFill>
                  <a:schemeClr val="bg1"/>
                </a:solidFill>
                <a:latin typeface="Arial Black"/>
                <a:cs typeface="Arial Black"/>
              </a:rPr>
              <a:t>Test the Recommendations Yourself.</a:t>
            </a:r>
            <a:endParaRPr lang="en-US" dirty="0">
              <a:solidFill>
                <a:schemeClr val="bg1"/>
              </a:solidFill>
              <a:latin typeface="Arial Black"/>
              <a:cs typeface="Arial Black"/>
            </a:endParaRPr>
          </a:p>
        </p:txBody>
      </p:sp>
      <p:pic>
        <p:nvPicPr>
          <p:cNvPr id="16" name="Content Placeholder 15" descr="Screen Shot 2020-02-03 at 9.40.54 PM.png"/>
          <p:cNvPicPr>
            <a:picLocks noGrp="1" noChangeAspect="1"/>
          </p:cNvPicPr>
          <p:nvPr>
            <p:ph sz="half" idx="1"/>
          </p:nvPr>
        </p:nvPicPr>
        <p:blipFill>
          <a:blip r:embed="rId2">
            <a:extLst>
              <a:ext uri="{28A0092B-C50C-407E-A947-70E740481C1C}">
                <a14:useLocalDpi xmlns:a14="http://schemas.microsoft.com/office/drawing/2010/main" val="0"/>
              </a:ext>
            </a:extLst>
          </a:blip>
          <a:srcRect t="-9715" b="-9715"/>
          <a:stretch>
            <a:fillRect/>
          </a:stretch>
        </p:blipFill>
        <p:spPr/>
      </p:pic>
      <p:pic>
        <p:nvPicPr>
          <p:cNvPr id="17" name="Content Placeholder 16" descr="Screen Shot 2020-02-03 at 9.41.50 PM.png"/>
          <p:cNvPicPr>
            <a:picLocks noGrp="1" noChangeAspect="1"/>
          </p:cNvPicPr>
          <p:nvPr>
            <p:ph sz="half" idx="2"/>
          </p:nvPr>
        </p:nvPicPr>
        <p:blipFill>
          <a:blip r:embed="rId3">
            <a:extLst>
              <a:ext uri="{28A0092B-C50C-407E-A947-70E740481C1C}">
                <a14:useLocalDpi xmlns:a14="http://schemas.microsoft.com/office/drawing/2010/main" val="0"/>
              </a:ext>
            </a:extLst>
          </a:blip>
          <a:srcRect l="2580" r="2580"/>
          <a:stretch>
            <a:fillRect/>
          </a:stretch>
        </p:blipFill>
        <p:spPr/>
      </p:pic>
      <p:sp>
        <p:nvSpPr>
          <p:cNvPr id="7" name="Date Placeholder 6"/>
          <p:cNvSpPr>
            <a:spLocks noGrp="1"/>
          </p:cNvSpPr>
          <p:nvPr>
            <p:ph type="dt" sz="half" idx="10"/>
          </p:nvPr>
        </p:nvSpPr>
        <p:spPr/>
        <p:txBody>
          <a:bodyPr/>
          <a:lstStyle/>
          <a:p>
            <a:fld id="{AD74207B-E497-8D41-88AC-1EED6E8844B3}" type="datetime1">
              <a:rPr lang="en-CA" smtClean="0"/>
              <a:t>20-02-05</a:t>
            </a:fld>
            <a:endParaRPr lang="en-US" dirty="0"/>
          </a:p>
        </p:txBody>
      </p:sp>
      <p:sp>
        <p:nvSpPr>
          <p:cNvPr id="8" name="Slide Number Placeholder 7"/>
          <p:cNvSpPr>
            <a:spLocks noGrp="1"/>
          </p:cNvSpPr>
          <p:nvPr>
            <p:ph type="sldNum" sz="quarter" idx="12"/>
          </p:nvPr>
        </p:nvSpPr>
        <p:spPr/>
        <p:txBody>
          <a:bodyPr/>
          <a:lstStyle/>
          <a:p>
            <a:fld id="{404A66C0-07A6-43D8-A069-BB9F82DF5EC4}" type="slidenum">
              <a:rPr lang="en-US" smtClean="0"/>
              <a:t>15</a:t>
            </a:fld>
            <a:endParaRPr lang="en-US" dirty="0"/>
          </a:p>
        </p:txBody>
      </p:sp>
    </p:spTree>
    <p:extLst>
      <p:ext uri="{BB962C8B-B14F-4D97-AF65-F5344CB8AC3E}">
        <p14:creationId xmlns:p14="http://schemas.microsoft.com/office/powerpoint/2010/main" val="30040220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FF"/>
          </a:solidFill>
        </p:spPr>
        <p:txBody>
          <a:bodyPr>
            <a:normAutofit/>
          </a:bodyPr>
          <a:lstStyle/>
          <a:p>
            <a:r>
              <a:rPr lang="en-US" sz="3200" dirty="0" smtClean="0">
                <a:solidFill>
                  <a:srgbClr val="FFFF00"/>
                </a:solidFill>
                <a:latin typeface="Arial Black"/>
                <a:cs typeface="Arial Black"/>
              </a:rPr>
              <a:t>CAUTION: </a:t>
            </a:r>
            <a:r>
              <a:rPr lang="en-US" sz="3200" dirty="0" smtClean="0">
                <a:solidFill>
                  <a:schemeClr val="bg1"/>
                </a:solidFill>
                <a:latin typeface="Arial Black"/>
                <a:cs typeface="Arial Black"/>
              </a:rPr>
              <a:t>BE PREPARED FOR CHANGES IN </a:t>
            </a:r>
            <a:br>
              <a:rPr lang="en-US" sz="3200" dirty="0" smtClean="0">
                <a:solidFill>
                  <a:schemeClr val="bg1"/>
                </a:solidFill>
                <a:latin typeface="Arial Black"/>
                <a:cs typeface="Arial Black"/>
              </a:rPr>
            </a:br>
            <a:r>
              <a:rPr lang="en-US" sz="3200" dirty="0" smtClean="0">
                <a:solidFill>
                  <a:schemeClr val="bg1"/>
                </a:solidFill>
                <a:latin typeface="Arial Black"/>
                <a:cs typeface="Arial Black"/>
              </a:rPr>
              <a:t>PPE RECOMMENDATIONS</a:t>
            </a:r>
            <a:endParaRPr lang="en-US" sz="3200" dirty="0">
              <a:solidFill>
                <a:schemeClr val="bg1"/>
              </a:solidFill>
              <a:latin typeface="Arial Black"/>
              <a:cs typeface="Arial Black"/>
            </a:endParaRPr>
          </a:p>
        </p:txBody>
      </p:sp>
      <p:sp>
        <p:nvSpPr>
          <p:cNvPr id="9" name="Content Placeholder 8"/>
          <p:cNvSpPr>
            <a:spLocks noGrp="1"/>
          </p:cNvSpPr>
          <p:nvPr>
            <p:ph sz="half" idx="1"/>
          </p:nvPr>
        </p:nvSpPr>
        <p:spPr/>
        <p:txBody>
          <a:bodyPr>
            <a:normAutofit lnSpcReduction="10000"/>
          </a:bodyPr>
          <a:lstStyle/>
          <a:p>
            <a:r>
              <a:rPr lang="en-US" sz="2400" dirty="0" smtClean="0"/>
              <a:t>This inevitable for several reasons:</a:t>
            </a:r>
          </a:p>
          <a:p>
            <a:pPr>
              <a:buFont typeface="Wingdings" charset="2"/>
              <a:buChar char="ü"/>
            </a:pPr>
            <a:r>
              <a:rPr lang="en-US" sz="2400" dirty="0" smtClean="0"/>
              <a:t>The risk is poorly understood early in the outbreak</a:t>
            </a:r>
          </a:p>
          <a:p>
            <a:pPr>
              <a:buFont typeface="Wingdings" charset="2"/>
              <a:buChar char="ü"/>
            </a:pPr>
            <a:r>
              <a:rPr lang="en-US" sz="2400" dirty="0"/>
              <a:t>It is difficult to balance over-under </a:t>
            </a:r>
            <a:r>
              <a:rPr lang="en-US" sz="2400" dirty="0" smtClean="0"/>
              <a:t>reactions</a:t>
            </a:r>
          </a:p>
          <a:p>
            <a:pPr>
              <a:buFont typeface="Wingdings" charset="2"/>
              <a:buChar char="ü"/>
            </a:pPr>
            <a:r>
              <a:rPr lang="en-US" sz="2400" dirty="0" smtClean="0"/>
              <a:t>The preferred PPE may not be readily available or take time to implement</a:t>
            </a:r>
          </a:p>
          <a:p>
            <a:pPr>
              <a:buFont typeface="Wingdings" charset="2"/>
              <a:buChar char="ü"/>
            </a:pPr>
            <a:r>
              <a:rPr lang="en-US" sz="2400" dirty="0" smtClean="0"/>
              <a:t>You have to preserve resources</a:t>
            </a:r>
          </a:p>
          <a:p>
            <a:pPr>
              <a:buFont typeface="Wingdings" charset="2"/>
              <a:buChar char="ü"/>
            </a:pPr>
            <a:r>
              <a:rPr lang="en-US" sz="2400" dirty="0"/>
              <a:t>Front-lines has not had a chance to test it in a simulated work </a:t>
            </a:r>
            <a:r>
              <a:rPr lang="en-US" sz="2400" dirty="0" smtClean="0"/>
              <a:t>space</a:t>
            </a:r>
          </a:p>
          <a:p>
            <a:pPr marL="0" indent="0">
              <a:buNone/>
            </a:pPr>
            <a:r>
              <a:rPr lang="en-US" sz="2400" dirty="0" smtClean="0">
                <a:latin typeface="Chalkboard SE Regular"/>
                <a:cs typeface="Chalkboard SE Regular"/>
              </a:rPr>
              <a:t>You can start the latter NOW</a:t>
            </a:r>
            <a:endParaRPr lang="en-US" sz="2400" dirty="0">
              <a:latin typeface="Chalkboard SE Regular"/>
              <a:cs typeface="Chalkboard SE Regular"/>
            </a:endParaRPr>
          </a:p>
          <a:p>
            <a:pPr>
              <a:buFont typeface="Wingdings" charset="2"/>
              <a:buChar char="ü"/>
            </a:pPr>
            <a:endParaRPr lang="en-US" sz="2400" dirty="0" smtClean="0"/>
          </a:p>
        </p:txBody>
      </p:sp>
      <p:sp>
        <p:nvSpPr>
          <p:cNvPr id="7" name="Date Placeholder 6"/>
          <p:cNvSpPr>
            <a:spLocks noGrp="1"/>
          </p:cNvSpPr>
          <p:nvPr>
            <p:ph type="dt" sz="half" idx="10"/>
          </p:nvPr>
        </p:nvSpPr>
        <p:spPr/>
        <p:txBody>
          <a:bodyPr/>
          <a:lstStyle/>
          <a:p>
            <a:fld id="{AD74207B-E497-8D41-88AC-1EED6E8844B3}" type="datetime1">
              <a:rPr lang="en-CA" smtClean="0"/>
              <a:t>20-02-05</a:t>
            </a:fld>
            <a:endParaRPr lang="en-US" dirty="0"/>
          </a:p>
        </p:txBody>
      </p:sp>
      <p:sp>
        <p:nvSpPr>
          <p:cNvPr id="8" name="Slide Number Placeholder 7"/>
          <p:cNvSpPr>
            <a:spLocks noGrp="1"/>
          </p:cNvSpPr>
          <p:nvPr>
            <p:ph type="sldNum" sz="quarter" idx="12"/>
          </p:nvPr>
        </p:nvSpPr>
        <p:spPr/>
        <p:txBody>
          <a:bodyPr/>
          <a:lstStyle/>
          <a:p>
            <a:fld id="{404A66C0-07A6-43D8-A069-BB9F82DF5EC4}" type="slidenum">
              <a:rPr lang="en-US" smtClean="0"/>
              <a:t>16</a:t>
            </a:fld>
            <a:endParaRPr lang="en-US" dirty="0"/>
          </a:p>
        </p:txBody>
      </p:sp>
      <p:pic>
        <p:nvPicPr>
          <p:cNvPr id="11" name="Content Placeholder 6" descr="Screen Shot 2020-01-28 at 3.55.10 PM.png"/>
          <p:cNvPicPr>
            <a:picLocks noGrp="1" noChangeAspect="1"/>
          </p:cNvPicPr>
          <p:nvPr>
            <p:ph sz="half" idx="2"/>
          </p:nvPr>
        </p:nvPicPr>
        <p:blipFill>
          <a:blip r:embed="rId2">
            <a:extLst>
              <a:ext uri="{28A0092B-C50C-407E-A947-70E740481C1C}">
                <a14:useLocalDpi xmlns:a14="http://schemas.microsoft.com/office/drawing/2010/main" val="0"/>
              </a:ext>
            </a:extLst>
          </a:blip>
          <a:srcRect t="8802" b="8802"/>
          <a:stretch>
            <a:fillRect/>
          </a:stretch>
        </p:blipFill>
        <p:spPr/>
      </p:pic>
    </p:spTree>
    <p:extLst>
      <p:ext uri="{BB962C8B-B14F-4D97-AF65-F5344CB8AC3E}">
        <p14:creationId xmlns:p14="http://schemas.microsoft.com/office/powerpoint/2010/main" val="40574726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 Quarantine</a:t>
            </a:r>
            <a:endParaRPr lang="en-US" b="1" dirty="0"/>
          </a:p>
        </p:txBody>
      </p:sp>
      <p:sp>
        <p:nvSpPr>
          <p:cNvPr id="4" name="Content Placeholder 3"/>
          <p:cNvSpPr>
            <a:spLocks noGrp="1"/>
          </p:cNvSpPr>
          <p:nvPr>
            <p:ph sz="half" idx="2"/>
          </p:nvPr>
        </p:nvSpPr>
        <p:spPr/>
        <p:txBody>
          <a:bodyPr/>
          <a:lstStyle/>
          <a:p>
            <a:r>
              <a:rPr lang="en-US" dirty="0" smtClean="0"/>
              <a:t>Research and learn about this.</a:t>
            </a:r>
          </a:p>
          <a:p>
            <a:r>
              <a:rPr lang="en-US" dirty="0" smtClean="0"/>
              <a:t>Chances are  if numbers go high, we may be asked to do this.</a:t>
            </a:r>
            <a:endParaRPr lang="en-US" dirty="0"/>
          </a:p>
        </p:txBody>
      </p:sp>
      <p:sp>
        <p:nvSpPr>
          <p:cNvPr id="5" name="Date Placeholder 4"/>
          <p:cNvSpPr>
            <a:spLocks noGrp="1"/>
          </p:cNvSpPr>
          <p:nvPr>
            <p:ph type="dt" sz="half" idx="10"/>
          </p:nvPr>
        </p:nvSpPr>
        <p:spPr/>
        <p:txBody>
          <a:bodyPr/>
          <a:lstStyle/>
          <a:p>
            <a:fld id="{B63C19A1-6C2D-574E-9180-7C7FCB1398ED}" type="datetime1">
              <a:rPr lang="en-CA" smtClean="0"/>
              <a:t>20-02-05</a:t>
            </a:fld>
            <a:endParaRPr lang="en-US" dirty="0"/>
          </a:p>
        </p:txBody>
      </p:sp>
      <p:sp>
        <p:nvSpPr>
          <p:cNvPr id="6" name="Slide Number Placeholder 5"/>
          <p:cNvSpPr>
            <a:spLocks noGrp="1"/>
          </p:cNvSpPr>
          <p:nvPr>
            <p:ph type="sldNum" sz="quarter" idx="12"/>
          </p:nvPr>
        </p:nvSpPr>
        <p:spPr/>
        <p:txBody>
          <a:bodyPr/>
          <a:lstStyle/>
          <a:p>
            <a:fld id="{404A66C0-07A6-43D8-A069-BB9F82DF5EC4}" type="slidenum">
              <a:rPr lang="en-US" smtClean="0"/>
              <a:t>17</a:t>
            </a:fld>
            <a:endParaRPr lang="en-US" dirty="0"/>
          </a:p>
        </p:txBody>
      </p:sp>
      <p:pic>
        <p:nvPicPr>
          <p:cNvPr id="7" name="Content Placeholder 6" descr="Screen Shot 2020-01-28 at 3.55.10 PM.png"/>
          <p:cNvPicPr>
            <a:picLocks noGrp="1" noChangeAspect="1"/>
          </p:cNvPicPr>
          <p:nvPr>
            <p:ph sz="half" idx="1"/>
          </p:nvPr>
        </p:nvPicPr>
        <p:blipFill>
          <a:blip r:embed="rId2">
            <a:extLst>
              <a:ext uri="{28A0092B-C50C-407E-A947-70E740481C1C}">
                <a14:useLocalDpi xmlns:a14="http://schemas.microsoft.com/office/drawing/2010/main" val="0"/>
              </a:ext>
            </a:extLst>
          </a:blip>
          <a:srcRect t="8802" b="8802"/>
          <a:stretch>
            <a:fillRect/>
          </a:stretch>
        </p:blipFill>
        <p:spPr/>
      </p:pic>
    </p:spTree>
    <p:extLst>
      <p:ext uri="{BB962C8B-B14F-4D97-AF65-F5344CB8AC3E}">
        <p14:creationId xmlns:p14="http://schemas.microsoft.com/office/powerpoint/2010/main" val="38187607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US" b="1" dirty="0" smtClean="0"/>
              <a:t>Exposure Risk Based on Patient Condition</a:t>
            </a:r>
            <a:endParaRPr lang="en-US" b="1" dirty="0"/>
          </a:p>
        </p:txBody>
      </p:sp>
      <p:graphicFrame>
        <p:nvGraphicFramePr>
          <p:cNvPr id="3" name="Diagram 2"/>
          <p:cNvGraphicFramePr/>
          <p:nvPr>
            <p:extLst>
              <p:ext uri="{D42A27DB-BD31-4B8C-83A1-F6EECF244321}">
                <p14:modId xmlns:p14="http://schemas.microsoft.com/office/powerpoint/2010/main" val="3506195027"/>
              </p:ext>
            </p:extLst>
          </p:nvPr>
        </p:nvGraphicFramePr>
        <p:xfrm>
          <a:off x="2032000" y="12332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48B28E51-979C-424F-B44C-64D4B975DE35}" type="datetime1">
              <a:rPr lang="en-CA" smtClean="0"/>
              <a:t>20-02-05</a:t>
            </a:fld>
            <a:endParaRPr lang="en-US" dirty="0"/>
          </a:p>
        </p:txBody>
      </p:sp>
      <p:sp>
        <p:nvSpPr>
          <p:cNvPr id="5" name="Slide Number Placeholder 4"/>
          <p:cNvSpPr>
            <a:spLocks noGrp="1"/>
          </p:cNvSpPr>
          <p:nvPr>
            <p:ph type="sldNum" sz="quarter" idx="12"/>
          </p:nvPr>
        </p:nvSpPr>
        <p:spPr/>
        <p:txBody>
          <a:bodyPr/>
          <a:lstStyle/>
          <a:p>
            <a:fld id="{404A66C0-07A6-43D8-A069-BB9F82DF5EC4}" type="slidenum">
              <a:rPr lang="en-US" smtClean="0"/>
              <a:t>18</a:t>
            </a:fld>
            <a:endParaRPr lang="en-US" dirty="0"/>
          </a:p>
        </p:txBody>
      </p:sp>
      <p:sp>
        <p:nvSpPr>
          <p:cNvPr id="6" name="Footer Placeholder 5"/>
          <p:cNvSpPr>
            <a:spLocks noGrp="1"/>
          </p:cNvSpPr>
          <p:nvPr>
            <p:ph type="ftr" sz="quarter" idx="11"/>
          </p:nvPr>
        </p:nvSpPr>
        <p:spPr/>
        <p:txBody>
          <a:bodyPr/>
          <a:lstStyle/>
          <a:p>
            <a:r>
              <a:rPr lang="en-US" dirty="0" smtClean="0"/>
              <a:t>DRAFT L.Mazurik MD FRCPC Jan 31, 2020</a:t>
            </a:r>
            <a:endParaRPr lang="en-US" dirty="0"/>
          </a:p>
        </p:txBody>
      </p:sp>
    </p:spTree>
    <p:extLst>
      <p:ext uri="{BB962C8B-B14F-4D97-AF65-F5344CB8AC3E}">
        <p14:creationId xmlns:p14="http://schemas.microsoft.com/office/powerpoint/2010/main" val="1092700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FF"/>
          </a:solidFill>
        </p:spPr>
        <p:txBody>
          <a:bodyPr>
            <a:normAutofit/>
          </a:bodyPr>
          <a:lstStyle/>
          <a:p>
            <a:r>
              <a:rPr lang="en-US" sz="4000" dirty="0" smtClean="0">
                <a:solidFill>
                  <a:schemeClr val="bg1"/>
                </a:solidFill>
                <a:latin typeface="Arial Black"/>
                <a:cs typeface="Arial Black"/>
              </a:rPr>
              <a:t>Small Teams (2-3 persons)</a:t>
            </a:r>
            <a:br>
              <a:rPr lang="en-US" sz="4000" dirty="0" smtClean="0">
                <a:solidFill>
                  <a:schemeClr val="bg1"/>
                </a:solidFill>
                <a:latin typeface="Arial Black"/>
                <a:cs typeface="Arial Black"/>
              </a:rPr>
            </a:br>
            <a:r>
              <a:rPr lang="en-US" sz="4000" dirty="0" smtClean="0">
                <a:solidFill>
                  <a:schemeClr val="bg1"/>
                </a:solidFill>
                <a:latin typeface="Arial Black"/>
                <a:cs typeface="Arial Black"/>
              </a:rPr>
              <a:t>Managing a High Risk Patient</a:t>
            </a:r>
            <a:endParaRPr lang="en-US" sz="4000" dirty="0">
              <a:solidFill>
                <a:schemeClr val="bg1"/>
              </a:solidFill>
              <a:latin typeface="Arial Black"/>
              <a:cs typeface="Arial Black"/>
            </a:endParaRPr>
          </a:p>
        </p:txBody>
      </p:sp>
      <p:sp>
        <p:nvSpPr>
          <p:cNvPr id="5" name="Content Placeholder 4"/>
          <p:cNvSpPr>
            <a:spLocks noGrp="1"/>
          </p:cNvSpPr>
          <p:nvPr>
            <p:ph sz="half" idx="1"/>
          </p:nvPr>
        </p:nvSpPr>
        <p:spPr>
          <a:solidFill>
            <a:schemeClr val="bg1">
              <a:lumMod val="95000"/>
            </a:schemeClr>
          </a:solidFill>
        </p:spPr>
        <p:txBody>
          <a:bodyPr>
            <a:normAutofit/>
          </a:bodyPr>
          <a:lstStyle/>
          <a:p>
            <a:r>
              <a:rPr lang="en-US" sz="2400" dirty="0" smtClean="0"/>
              <a:t>Remote or isolated </a:t>
            </a:r>
            <a:r>
              <a:rPr lang="en-US" sz="2400" dirty="0"/>
              <a:t>s</a:t>
            </a:r>
            <a:r>
              <a:rPr lang="en-US" sz="2400" dirty="0" smtClean="0"/>
              <a:t>ites such as Nursing </a:t>
            </a:r>
            <a:r>
              <a:rPr lang="en-US" sz="2400" dirty="0"/>
              <a:t>S</a:t>
            </a:r>
            <a:r>
              <a:rPr lang="en-US" sz="2400" dirty="0" smtClean="0"/>
              <a:t>tations</a:t>
            </a:r>
          </a:p>
          <a:p>
            <a:r>
              <a:rPr lang="en-US" sz="2400" dirty="0"/>
              <a:t>Small Community Hospitals with single ED MD coverage</a:t>
            </a:r>
          </a:p>
          <a:p>
            <a:r>
              <a:rPr lang="en-US" sz="2400" dirty="0" smtClean="0"/>
              <a:t>EMS Crews</a:t>
            </a:r>
          </a:p>
          <a:p>
            <a:pPr marL="0" indent="0">
              <a:buNone/>
            </a:pPr>
            <a:r>
              <a:rPr lang="en-US" sz="2400" b="1" dirty="0" smtClean="0">
                <a:solidFill>
                  <a:srgbClr val="0000FF"/>
                </a:solidFill>
              </a:rPr>
              <a:t>DO WHAT YOU NORMALLY DO, BUT IN PPE</a:t>
            </a:r>
          </a:p>
          <a:p>
            <a:pPr marL="0" indent="0">
              <a:buNone/>
            </a:pPr>
            <a:endParaRPr lang="en-US" sz="2400" b="1" dirty="0" smtClean="0"/>
          </a:p>
          <a:p>
            <a:pPr marL="0" indent="0">
              <a:buNone/>
            </a:pPr>
            <a:endParaRPr lang="en-US" sz="2400" dirty="0" smtClean="0"/>
          </a:p>
          <a:p>
            <a:endParaRPr lang="en-US" sz="2400" dirty="0"/>
          </a:p>
        </p:txBody>
      </p:sp>
      <p:sp>
        <p:nvSpPr>
          <p:cNvPr id="3" name="Date Placeholder 2"/>
          <p:cNvSpPr>
            <a:spLocks noGrp="1"/>
          </p:cNvSpPr>
          <p:nvPr>
            <p:ph type="dt" sz="half" idx="10"/>
          </p:nvPr>
        </p:nvSpPr>
        <p:spPr/>
        <p:txBody>
          <a:bodyPr/>
          <a:lstStyle/>
          <a:p>
            <a:fld id="{E06A1B85-FB3E-8B41-A35A-CEE7C23F5E26}" type="datetime1">
              <a:rPr lang="en-CA" smtClean="0"/>
              <a:t>20-02-05</a:t>
            </a:fld>
            <a:endParaRPr lang="en-US" dirty="0"/>
          </a:p>
        </p:txBody>
      </p:sp>
      <p:sp>
        <p:nvSpPr>
          <p:cNvPr id="4" name="Slide Number Placeholder 3"/>
          <p:cNvSpPr>
            <a:spLocks noGrp="1"/>
          </p:cNvSpPr>
          <p:nvPr>
            <p:ph type="sldNum" sz="quarter" idx="12"/>
          </p:nvPr>
        </p:nvSpPr>
        <p:spPr/>
        <p:txBody>
          <a:bodyPr/>
          <a:lstStyle/>
          <a:p>
            <a:fld id="{404A66C0-07A6-43D8-A069-BB9F82DF5EC4}" type="slidenum">
              <a:rPr lang="en-US" smtClean="0"/>
              <a:t>19</a:t>
            </a:fld>
            <a:endParaRPr lang="en-US" dirty="0"/>
          </a:p>
        </p:txBody>
      </p:sp>
      <p:pic>
        <p:nvPicPr>
          <p:cNvPr id="9" name="Content Placeholder 8" descr="Screen Shot 2020-02-04 at 5.24.46 PM.png"/>
          <p:cNvPicPr>
            <a:picLocks noGrp="1" noChangeAspect="1"/>
          </p:cNvPicPr>
          <p:nvPr>
            <p:ph sz="half" idx="2"/>
          </p:nvPr>
        </p:nvPicPr>
        <p:blipFill>
          <a:blip r:embed="rId2">
            <a:extLst>
              <a:ext uri="{28A0092B-C50C-407E-A947-70E740481C1C}">
                <a14:useLocalDpi xmlns:a14="http://schemas.microsoft.com/office/drawing/2010/main" val="0"/>
              </a:ext>
            </a:extLst>
          </a:blip>
          <a:srcRect l="25070" r="25070"/>
          <a:stretch>
            <a:fillRect/>
          </a:stretch>
        </p:blipFill>
        <p:spPr/>
      </p:pic>
    </p:spTree>
    <p:extLst>
      <p:ext uri="{BB962C8B-B14F-4D97-AF65-F5344CB8AC3E}">
        <p14:creationId xmlns:p14="http://schemas.microsoft.com/office/powerpoint/2010/main" val="36725486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US" b="1" dirty="0" smtClean="0"/>
              <a:t>The Purpose of this Presentation</a:t>
            </a:r>
            <a:endParaRPr lang="en-US" b="1" dirty="0"/>
          </a:p>
        </p:txBody>
      </p:sp>
      <p:sp>
        <p:nvSpPr>
          <p:cNvPr id="3" name="Content Placeholder 2"/>
          <p:cNvSpPr>
            <a:spLocks noGrp="1"/>
          </p:cNvSpPr>
          <p:nvPr>
            <p:ph type="body" idx="1"/>
          </p:nvPr>
        </p:nvSpPr>
        <p:spPr>
          <a:solidFill>
            <a:schemeClr val="bg1"/>
          </a:solidFill>
        </p:spPr>
        <p:txBody>
          <a:bodyPr>
            <a:normAutofit/>
          </a:bodyPr>
          <a:lstStyle/>
          <a:p>
            <a:pPr algn="ctr"/>
            <a:r>
              <a:rPr lang="en-US" sz="2000" dirty="0" smtClean="0">
                <a:solidFill>
                  <a:srgbClr val="0000FF"/>
                </a:solidFill>
                <a:latin typeface="Chalkboard SE Regular"/>
                <a:cs typeface="Chalkboard SE Regular"/>
              </a:rPr>
              <a:t>Is to give your teams “principles” to discuss </a:t>
            </a:r>
          </a:p>
          <a:p>
            <a:pPr algn="ctr"/>
            <a:r>
              <a:rPr lang="en-US" sz="2000" dirty="0">
                <a:solidFill>
                  <a:srgbClr val="0000FF"/>
                </a:solidFill>
                <a:latin typeface="Chalkboard SE Regular"/>
                <a:cs typeface="Chalkboard SE Regular"/>
              </a:rPr>
              <a:t>w</a:t>
            </a:r>
            <a:r>
              <a:rPr lang="en-US" sz="2000" dirty="0" smtClean="0">
                <a:solidFill>
                  <a:srgbClr val="0000FF"/>
                </a:solidFill>
                <a:latin typeface="Chalkboard SE Regular"/>
                <a:cs typeface="Chalkboard SE Regular"/>
              </a:rPr>
              <a:t>hen developing your protocols to manage critically ill patients with N Co V. </a:t>
            </a:r>
          </a:p>
        </p:txBody>
      </p:sp>
      <p:sp>
        <p:nvSpPr>
          <p:cNvPr id="4" name="Date Placeholder 3"/>
          <p:cNvSpPr>
            <a:spLocks noGrp="1"/>
          </p:cNvSpPr>
          <p:nvPr>
            <p:ph type="dt" sz="half" idx="10"/>
          </p:nvPr>
        </p:nvSpPr>
        <p:spPr/>
        <p:txBody>
          <a:bodyPr/>
          <a:lstStyle/>
          <a:p>
            <a:fld id="{FE832032-1FB4-5548-BEF1-B66E5313730B}" type="datetime1">
              <a:rPr lang="en-CA" smtClean="0"/>
              <a:t>20-02-05</a:t>
            </a:fld>
            <a:endParaRPr lang="en-US" dirty="0"/>
          </a:p>
        </p:txBody>
      </p:sp>
      <p:sp>
        <p:nvSpPr>
          <p:cNvPr id="6" name="Slide Number Placeholder 5"/>
          <p:cNvSpPr>
            <a:spLocks noGrp="1"/>
          </p:cNvSpPr>
          <p:nvPr>
            <p:ph type="sldNum" sz="quarter" idx="12"/>
          </p:nvPr>
        </p:nvSpPr>
        <p:spPr/>
        <p:txBody>
          <a:bodyPr/>
          <a:lstStyle/>
          <a:p>
            <a:fld id="{404A66C0-07A6-43D8-A069-BB9F82DF5EC4}" type="slidenum">
              <a:rPr lang="en-US" smtClean="0"/>
              <a:t>2</a:t>
            </a:fld>
            <a:endParaRPr lang="en-US" dirty="0"/>
          </a:p>
        </p:txBody>
      </p:sp>
    </p:spTree>
    <p:extLst>
      <p:ext uri="{BB962C8B-B14F-4D97-AF65-F5344CB8AC3E}">
        <p14:creationId xmlns:p14="http://schemas.microsoft.com/office/powerpoint/2010/main" val="26038814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0000FF"/>
          </a:solidFill>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EARLY Transfer for Protected Controlled Intubation</a:t>
            </a:r>
            <a:br>
              <a:rPr lang="en-US" b="1" dirty="0" smtClean="0">
                <a:solidFill>
                  <a:schemeClr val="bg1"/>
                </a:solidFill>
              </a:rPr>
            </a:br>
            <a:endParaRPr lang="en-US" b="1" dirty="0">
              <a:solidFill>
                <a:schemeClr val="bg1"/>
              </a:solidFill>
            </a:endParaRPr>
          </a:p>
        </p:txBody>
      </p:sp>
      <p:sp>
        <p:nvSpPr>
          <p:cNvPr id="7" name="Content Placeholder 6"/>
          <p:cNvSpPr>
            <a:spLocks noGrp="1"/>
          </p:cNvSpPr>
          <p:nvPr>
            <p:ph idx="1"/>
          </p:nvPr>
        </p:nvSpPr>
        <p:spPr/>
        <p:txBody>
          <a:bodyPr>
            <a:normAutofit/>
          </a:bodyPr>
          <a:lstStyle/>
          <a:p>
            <a:pPr marL="0" indent="0">
              <a:buNone/>
            </a:pPr>
            <a:r>
              <a:rPr lang="en-US" sz="2400" b="1" dirty="0" smtClean="0"/>
              <a:t>While waiting:</a:t>
            </a:r>
          </a:p>
          <a:p>
            <a:r>
              <a:rPr lang="en-US" sz="2400" b="1" dirty="0" smtClean="0">
                <a:solidFill>
                  <a:srgbClr val="0000FF"/>
                </a:solidFill>
              </a:rPr>
              <a:t>Isolate the Patient</a:t>
            </a:r>
          </a:p>
          <a:p>
            <a:r>
              <a:rPr lang="en-US" sz="2400" b="1" dirty="0" smtClean="0">
                <a:solidFill>
                  <a:srgbClr val="0000FF"/>
                </a:solidFill>
              </a:rPr>
              <a:t>Surgical Mask</a:t>
            </a:r>
          </a:p>
          <a:p>
            <a:r>
              <a:rPr lang="en-US" sz="2400" b="1" dirty="0" smtClean="0">
                <a:solidFill>
                  <a:srgbClr val="FF0000"/>
                </a:solidFill>
              </a:rPr>
              <a:t>AVOID GENERATING AEROSOLS</a:t>
            </a:r>
          </a:p>
          <a:p>
            <a:r>
              <a:rPr lang="en-US" sz="2400" b="1" dirty="0" smtClean="0">
                <a:solidFill>
                  <a:srgbClr val="FF0000"/>
                </a:solidFill>
              </a:rPr>
              <a:t>NO CPAP/BPAP, Hi Flow Nasal Cannula </a:t>
            </a:r>
          </a:p>
          <a:p>
            <a:r>
              <a:rPr lang="en-US" sz="2400" b="1" dirty="0" smtClean="0">
                <a:solidFill>
                  <a:srgbClr val="FF0000"/>
                </a:solidFill>
              </a:rPr>
              <a:t>No Nebulized medications</a:t>
            </a:r>
          </a:p>
          <a:p>
            <a:r>
              <a:rPr lang="en-US" sz="2400" b="1" dirty="0" smtClean="0">
                <a:solidFill>
                  <a:srgbClr val="FF0000"/>
                </a:solidFill>
              </a:rPr>
              <a:t>Avoid  BVM</a:t>
            </a:r>
          </a:p>
          <a:p>
            <a:r>
              <a:rPr lang="en-US" sz="2400" b="1" dirty="0" smtClean="0">
                <a:solidFill>
                  <a:srgbClr val="FF0000"/>
                </a:solidFill>
              </a:rPr>
              <a:t>If Available use a Hi Ox mask with an exhalation filter </a:t>
            </a:r>
          </a:p>
          <a:p>
            <a:endParaRPr lang="en-US" sz="2400" dirty="0" smtClean="0"/>
          </a:p>
        </p:txBody>
      </p:sp>
      <p:sp>
        <p:nvSpPr>
          <p:cNvPr id="3" name="Date Placeholder 2"/>
          <p:cNvSpPr>
            <a:spLocks noGrp="1"/>
          </p:cNvSpPr>
          <p:nvPr>
            <p:ph type="dt" sz="half" idx="10"/>
          </p:nvPr>
        </p:nvSpPr>
        <p:spPr/>
        <p:txBody>
          <a:bodyPr/>
          <a:lstStyle/>
          <a:p>
            <a:fld id="{801C7066-DBD3-394D-935D-8EA65C68C717}" type="datetime1">
              <a:rPr lang="en-CA" smtClean="0"/>
              <a:t>20-02-05</a:t>
            </a:fld>
            <a:endParaRPr lang="en-US" dirty="0"/>
          </a:p>
        </p:txBody>
      </p:sp>
      <p:sp>
        <p:nvSpPr>
          <p:cNvPr id="5" name="Slide Number Placeholder 4"/>
          <p:cNvSpPr>
            <a:spLocks noGrp="1"/>
          </p:cNvSpPr>
          <p:nvPr>
            <p:ph type="sldNum" sz="quarter" idx="12"/>
          </p:nvPr>
        </p:nvSpPr>
        <p:spPr/>
        <p:txBody>
          <a:bodyPr/>
          <a:lstStyle/>
          <a:p>
            <a:fld id="{404A66C0-07A6-43D8-A069-BB9F82DF5EC4}" type="slidenum">
              <a:rPr lang="en-US" smtClean="0"/>
              <a:t>20</a:t>
            </a:fld>
            <a:endParaRPr lang="en-US" dirty="0"/>
          </a:p>
        </p:txBody>
      </p:sp>
    </p:spTree>
    <p:extLst>
      <p:ext uri="{BB962C8B-B14F-4D97-AF65-F5344CB8AC3E}">
        <p14:creationId xmlns:p14="http://schemas.microsoft.com/office/powerpoint/2010/main" val="39856114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3366FF"/>
          </a:solidFill>
        </p:spPr>
        <p:txBody>
          <a:bodyPr>
            <a:normAutofit/>
          </a:bodyPr>
          <a:lstStyle/>
          <a:p>
            <a:r>
              <a:rPr lang="en-US" sz="4000" dirty="0" smtClean="0">
                <a:solidFill>
                  <a:schemeClr val="bg1">
                    <a:lumMod val="95000"/>
                  </a:schemeClr>
                </a:solidFill>
                <a:latin typeface="Arial Black"/>
                <a:cs typeface="Arial Black"/>
              </a:rPr>
              <a:t>Small Teams performing </a:t>
            </a:r>
            <a:br>
              <a:rPr lang="en-US" sz="4000" dirty="0" smtClean="0">
                <a:solidFill>
                  <a:schemeClr val="bg1">
                    <a:lumMod val="95000"/>
                  </a:schemeClr>
                </a:solidFill>
                <a:latin typeface="Arial Black"/>
                <a:cs typeface="Arial Black"/>
              </a:rPr>
            </a:br>
            <a:r>
              <a:rPr lang="en-US" sz="4000" dirty="0" smtClean="0">
                <a:solidFill>
                  <a:schemeClr val="bg1">
                    <a:lumMod val="95000"/>
                  </a:schemeClr>
                </a:solidFill>
                <a:latin typeface="Arial Black"/>
                <a:cs typeface="Arial Black"/>
              </a:rPr>
              <a:t>intubation </a:t>
            </a:r>
            <a:endParaRPr lang="en-US" sz="4000" dirty="0">
              <a:solidFill>
                <a:schemeClr val="bg1">
                  <a:lumMod val="95000"/>
                </a:schemeClr>
              </a:solidFill>
              <a:latin typeface="Arial Black"/>
              <a:cs typeface="Arial Black"/>
            </a:endParaRPr>
          </a:p>
        </p:txBody>
      </p:sp>
      <p:sp>
        <p:nvSpPr>
          <p:cNvPr id="7" name="Content Placeholder 6"/>
          <p:cNvSpPr>
            <a:spLocks noGrp="1"/>
          </p:cNvSpPr>
          <p:nvPr>
            <p:ph sz="half" idx="1"/>
          </p:nvPr>
        </p:nvSpPr>
        <p:spPr>
          <a:solidFill>
            <a:schemeClr val="bg1">
              <a:lumMod val="95000"/>
            </a:schemeClr>
          </a:solidFill>
        </p:spPr>
        <p:txBody>
          <a:bodyPr>
            <a:normAutofit lnSpcReduction="10000"/>
          </a:bodyPr>
          <a:lstStyle/>
          <a:p>
            <a:r>
              <a:rPr lang="en-US" sz="2400" dirty="0" smtClean="0"/>
              <a:t>Patients may decline</a:t>
            </a:r>
          </a:p>
          <a:p>
            <a:r>
              <a:rPr lang="en-US" sz="2400" b="1" dirty="0">
                <a:solidFill>
                  <a:srgbClr val="0000FF"/>
                </a:solidFill>
              </a:rPr>
              <a:t>DO WHAT YOU NORMALLY DO IN </a:t>
            </a:r>
            <a:r>
              <a:rPr lang="en-US" sz="2400" b="1" dirty="0" smtClean="0">
                <a:solidFill>
                  <a:srgbClr val="0000FF"/>
                </a:solidFill>
              </a:rPr>
              <a:t>PPE</a:t>
            </a:r>
          </a:p>
          <a:p>
            <a:r>
              <a:rPr lang="en-US" sz="2400" dirty="0" smtClean="0"/>
              <a:t>Call for help</a:t>
            </a:r>
          </a:p>
          <a:p>
            <a:r>
              <a:rPr lang="en-US" sz="2400" dirty="0"/>
              <a:t>V</a:t>
            </a:r>
            <a:r>
              <a:rPr lang="en-US" sz="2400" dirty="0" smtClean="0"/>
              <a:t>ideo conference (if available)</a:t>
            </a:r>
          </a:p>
          <a:p>
            <a:r>
              <a:rPr lang="en-US" sz="2400" b="1" dirty="0">
                <a:solidFill>
                  <a:srgbClr val="FF0000"/>
                </a:solidFill>
              </a:rPr>
              <a:t>2 person BVM with a tight seal</a:t>
            </a:r>
          </a:p>
          <a:p>
            <a:r>
              <a:rPr lang="en-US" sz="2400" b="1" dirty="0">
                <a:solidFill>
                  <a:srgbClr val="FF0000"/>
                </a:solidFill>
              </a:rPr>
              <a:t>Use Paralytics unless contraindicated</a:t>
            </a:r>
          </a:p>
          <a:p>
            <a:r>
              <a:rPr lang="en-US" sz="2400" dirty="0" smtClean="0"/>
              <a:t>If you are not trained in intubation and the patient is unconscious, you can consider inserting a supraglottic airway if available. </a:t>
            </a:r>
            <a:endParaRPr lang="en-US" dirty="0"/>
          </a:p>
        </p:txBody>
      </p:sp>
      <p:sp>
        <p:nvSpPr>
          <p:cNvPr id="4" name="Date Placeholder 3"/>
          <p:cNvSpPr>
            <a:spLocks noGrp="1"/>
          </p:cNvSpPr>
          <p:nvPr>
            <p:ph type="dt" sz="half" idx="10"/>
          </p:nvPr>
        </p:nvSpPr>
        <p:spPr/>
        <p:txBody>
          <a:bodyPr/>
          <a:lstStyle/>
          <a:p>
            <a:fld id="{3FD10D45-B334-BA43-9306-442CFE9732C3}" type="datetime1">
              <a:rPr lang="en-CA" smtClean="0"/>
              <a:t>20-02-05</a:t>
            </a:fld>
            <a:endParaRPr lang="en-US" dirty="0"/>
          </a:p>
        </p:txBody>
      </p:sp>
      <p:sp>
        <p:nvSpPr>
          <p:cNvPr id="5" name="Slide Number Placeholder 4"/>
          <p:cNvSpPr>
            <a:spLocks noGrp="1"/>
          </p:cNvSpPr>
          <p:nvPr>
            <p:ph type="sldNum" sz="quarter" idx="12"/>
          </p:nvPr>
        </p:nvSpPr>
        <p:spPr/>
        <p:txBody>
          <a:bodyPr/>
          <a:lstStyle/>
          <a:p>
            <a:fld id="{404A66C0-07A6-43D8-A069-BB9F82DF5EC4}" type="slidenum">
              <a:rPr lang="en-US" smtClean="0"/>
              <a:t>21</a:t>
            </a:fld>
            <a:endParaRPr lang="en-US" dirty="0"/>
          </a:p>
        </p:txBody>
      </p:sp>
      <p:pic>
        <p:nvPicPr>
          <p:cNvPr id="15" name="Content Placeholder 14" descr="Screen Shot 2020-02-04 at 6.03.31 PM.png"/>
          <p:cNvPicPr>
            <a:picLocks noGrp="1" noChangeAspect="1"/>
          </p:cNvPicPr>
          <p:nvPr>
            <p:ph sz="half" idx="2"/>
          </p:nvPr>
        </p:nvPicPr>
        <p:blipFill>
          <a:blip r:embed="rId2">
            <a:extLst>
              <a:ext uri="{28A0092B-C50C-407E-A947-70E740481C1C}">
                <a14:useLocalDpi xmlns:a14="http://schemas.microsoft.com/office/drawing/2010/main" val="0"/>
              </a:ext>
            </a:extLst>
          </a:blip>
          <a:srcRect t="20407" b="20407"/>
          <a:stretch>
            <a:fillRect/>
          </a:stretch>
        </p:blipFill>
        <p:spPr/>
      </p:pic>
    </p:spTree>
    <p:extLst>
      <p:ext uri="{BB962C8B-B14F-4D97-AF65-F5344CB8AC3E}">
        <p14:creationId xmlns:p14="http://schemas.microsoft.com/office/powerpoint/2010/main" val="1209994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000090"/>
          </a:solidFill>
        </p:spPr>
        <p:txBody>
          <a:bodyPr/>
          <a:lstStyle/>
          <a:p>
            <a:r>
              <a:rPr lang="en-US" dirty="0" smtClean="0">
                <a:solidFill>
                  <a:schemeClr val="bg1">
                    <a:lumMod val="95000"/>
                  </a:schemeClr>
                </a:solidFill>
                <a:latin typeface="Arial Black"/>
                <a:cs typeface="Arial Black"/>
              </a:rPr>
              <a:t>Small Teams doing CPR</a:t>
            </a:r>
            <a:endParaRPr lang="en-US" dirty="0">
              <a:solidFill>
                <a:schemeClr val="bg1">
                  <a:lumMod val="95000"/>
                </a:schemeClr>
              </a:solidFill>
              <a:latin typeface="Arial Black"/>
              <a:cs typeface="Arial Black"/>
            </a:endParaRPr>
          </a:p>
        </p:txBody>
      </p:sp>
      <p:sp>
        <p:nvSpPr>
          <p:cNvPr id="7" name="Content Placeholder 6"/>
          <p:cNvSpPr>
            <a:spLocks noGrp="1"/>
          </p:cNvSpPr>
          <p:nvPr>
            <p:ph sz="half" idx="1"/>
          </p:nvPr>
        </p:nvSpPr>
        <p:spPr>
          <a:solidFill>
            <a:schemeClr val="bg1">
              <a:lumMod val="95000"/>
            </a:schemeClr>
          </a:solidFill>
        </p:spPr>
        <p:txBody>
          <a:bodyPr>
            <a:normAutofit/>
          </a:bodyPr>
          <a:lstStyle/>
          <a:p>
            <a:r>
              <a:rPr lang="en-US" sz="2400" dirty="0" smtClean="0"/>
              <a:t>Patients may decline</a:t>
            </a:r>
          </a:p>
          <a:p>
            <a:r>
              <a:rPr lang="en-US" sz="2400" b="1" dirty="0">
                <a:solidFill>
                  <a:srgbClr val="000090"/>
                </a:solidFill>
              </a:rPr>
              <a:t>DO WHAT YOU NORMALLY DO IN </a:t>
            </a:r>
            <a:r>
              <a:rPr lang="en-US" sz="2400" b="1" dirty="0" smtClean="0">
                <a:solidFill>
                  <a:srgbClr val="000090"/>
                </a:solidFill>
              </a:rPr>
              <a:t>PPE</a:t>
            </a:r>
          </a:p>
          <a:p>
            <a:r>
              <a:rPr lang="en-US" sz="2400" b="1" dirty="0" smtClean="0">
                <a:solidFill>
                  <a:srgbClr val="FF0000"/>
                </a:solidFill>
              </a:rPr>
              <a:t>IF you are using a BVM: 2 person technique to insure tight seal</a:t>
            </a:r>
          </a:p>
          <a:p>
            <a:r>
              <a:rPr lang="en-US" sz="2400" dirty="0" smtClean="0"/>
              <a:t>IF you do not intubate AND have a supraglottic airway, consider using it instead of a BVM</a:t>
            </a:r>
          </a:p>
          <a:p>
            <a:r>
              <a:rPr lang="en-US" sz="2400" dirty="0" smtClean="0"/>
              <a:t>Call for help and video conference for support (if available)</a:t>
            </a:r>
          </a:p>
          <a:p>
            <a:endParaRPr lang="en-US" dirty="0"/>
          </a:p>
        </p:txBody>
      </p:sp>
      <p:sp>
        <p:nvSpPr>
          <p:cNvPr id="4" name="Date Placeholder 3"/>
          <p:cNvSpPr>
            <a:spLocks noGrp="1"/>
          </p:cNvSpPr>
          <p:nvPr>
            <p:ph type="dt" sz="half" idx="10"/>
          </p:nvPr>
        </p:nvSpPr>
        <p:spPr/>
        <p:txBody>
          <a:bodyPr/>
          <a:lstStyle/>
          <a:p>
            <a:fld id="{3FD10D45-B334-BA43-9306-442CFE9732C3}" type="datetime1">
              <a:rPr lang="en-CA" smtClean="0"/>
              <a:t>20-02-05</a:t>
            </a:fld>
            <a:endParaRPr lang="en-US" dirty="0"/>
          </a:p>
        </p:txBody>
      </p:sp>
      <p:sp>
        <p:nvSpPr>
          <p:cNvPr id="5" name="Slide Number Placeholder 4"/>
          <p:cNvSpPr>
            <a:spLocks noGrp="1"/>
          </p:cNvSpPr>
          <p:nvPr>
            <p:ph type="sldNum" sz="quarter" idx="12"/>
          </p:nvPr>
        </p:nvSpPr>
        <p:spPr/>
        <p:txBody>
          <a:bodyPr/>
          <a:lstStyle/>
          <a:p>
            <a:fld id="{404A66C0-07A6-43D8-A069-BB9F82DF5EC4}" type="slidenum">
              <a:rPr lang="en-US" smtClean="0"/>
              <a:t>22</a:t>
            </a:fld>
            <a:endParaRPr lang="en-US" dirty="0"/>
          </a:p>
        </p:txBody>
      </p:sp>
      <p:pic>
        <p:nvPicPr>
          <p:cNvPr id="3" name="Content Placeholder 2" descr="Screen Shot 2020-02-04 at 6.02.35 PM.png"/>
          <p:cNvPicPr>
            <a:picLocks noGrp="1" noChangeAspect="1"/>
          </p:cNvPicPr>
          <p:nvPr>
            <p:ph sz="half" idx="2"/>
          </p:nvPr>
        </p:nvPicPr>
        <p:blipFill>
          <a:blip r:embed="rId2">
            <a:extLst>
              <a:ext uri="{28A0092B-C50C-407E-A947-70E740481C1C}">
                <a14:useLocalDpi xmlns:a14="http://schemas.microsoft.com/office/drawing/2010/main" val="0"/>
              </a:ext>
            </a:extLst>
          </a:blip>
          <a:srcRect t="19377" b="19377"/>
          <a:stretch>
            <a:fillRect/>
          </a:stretch>
        </p:blipFill>
        <p:spPr/>
      </p:pic>
    </p:spTree>
    <p:extLst>
      <p:ext uri="{BB962C8B-B14F-4D97-AF65-F5344CB8AC3E}">
        <p14:creationId xmlns:p14="http://schemas.microsoft.com/office/powerpoint/2010/main" val="4043858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0000FF"/>
          </a:solidFill>
        </p:spPr>
        <p:txBody>
          <a:bodyPr/>
          <a:lstStyle/>
          <a:p>
            <a:r>
              <a:rPr lang="en-US" b="1" dirty="0" smtClean="0">
                <a:solidFill>
                  <a:schemeClr val="bg1"/>
                </a:solidFill>
              </a:rPr>
              <a:t>Large Hospital Approach to</a:t>
            </a:r>
            <a:br>
              <a:rPr lang="en-US" b="1" dirty="0" smtClean="0">
                <a:solidFill>
                  <a:schemeClr val="bg1"/>
                </a:solidFill>
              </a:rPr>
            </a:br>
            <a:r>
              <a:rPr lang="en-US" b="1" dirty="0" smtClean="0">
                <a:solidFill>
                  <a:schemeClr val="bg1"/>
                </a:solidFill>
              </a:rPr>
              <a:t>n-CoV Protected Controlled Intubation and Code Blue</a:t>
            </a:r>
            <a:endParaRPr lang="en-US" b="1" dirty="0">
              <a:solidFill>
                <a:schemeClr val="bg1"/>
              </a:solidFill>
            </a:endParaRPr>
          </a:p>
        </p:txBody>
      </p:sp>
      <p:sp>
        <p:nvSpPr>
          <p:cNvPr id="8" name="Text Placeholder 7"/>
          <p:cNvSpPr>
            <a:spLocks noGrp="1"/>
          </p:cNvSpPr>
          <p:nvPr>
            <p:ph type="body" idx="1"/>
          </p:nvPr>
        </p:nvSpPr>
        <p:spPr/>
        <p:txBody>
          <a:bodyPr/>
          <a:lstStyle/>
          <a:p>
            <a:r>
              <a:rPr lang="en-US" dirty="0" smtClean="0"/>
              <a:t>Large hospitals have more resources and experience in managing critically ill patients. However if numbers become high, they too will be resourced stretched.</a:t>
            </a:r>
            <a:endParaRPr lang="en-US" dirty="0"/>
          </a:p>
        </p:txBody>
      </p:sp>
      <p:sp>
        <p:nvSpPr>
          <p:cNvPr id="5" name="Date Placeholder 4"/>
          <p:cNvSpPr>
            <a:spLocks noGrp="1"/>
          </p:cNvSpPr>
          <p:nvPr>
            <p:ph type="dt" sz="half" idx="10"/>
          </p:nvPr>
        </p:nvSpPr>
        <p:spPr/>
        <p:txBody>
          <a:bodyPr/>
          <a:lstStyle/>
          <a:p>
            <a:fld id="{B63C19A1-6C2D-574E-9180-7C7FCB1398ED}" type="datetime1">
              <a:rPr lang="en-CA" smtClean="0"/>
              <a:t>20-02-05</a:t>
            </a:fld>
            <a:endParaRPr lang="en-US" dirty="0"/>
          </a:p>
        </p:txBody>
      </p:sp>
      <p:sp>
        <p:nvSpPr>
          <p:cNvPr id="6" name="Slide Number Placeholder 5"/>
          <p:cNvSpPr>
            <a:spLocks noGrp="1"/>
          </p:cNvSpPr>
          <p:nvPr>
            <p:ph type="sldNum" sz="quarter" idx="12"/>
          </p:nvPr>
        </p:nvSpPr>
        <p:spPr/>
        <p:txBody>
          <a:bodyPr/>
          <a:lstStyle/>
          <a:p>
            <a:fld id="{404A66C0-07A6-43D8-A069-BB9F82DF5EC4}" type="slidenum">
              <a:rPr lang="en-US" smtClean="0"/>
              <a:t>23</a:t>
            </a:fld>
            <a:endParaRPr lang="en-US" dirty="0"/>
          </a:p>
        </p:txBody>
      </p:sp>
    </p:spTree>
    <p:extLst>
      <p:ext uri="{BB962C8B-B14F-4D97-AF65-F5344CB8AC3E}">
        <p14:creationId xmlns:p14="http://schemas.microsoft.com/office/powerpoint/2010/main" val="13741712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866" y="867569"/>
            <a:ext cx="5483708" cy="1616733"/>
          </a:xfrm>
          <a:solidFill>
            <a:schemeClr val="bg1">
              <a:lumMod val="95000"/>
            </a:schemeClr>
          </a:solidFill>
        </p:spPr>
        <p:txBody>
          <a:bodyPr>
            <a:normAutofit fontScale="90000"/>
          </a:bodyPr>
          <a:lstStyle/>
          <a:p>
            <a:r>
              <a:rPr lang="en-US" b="1" dirty="0" smtClean="0">
                <a:latin typeface="+mn-lt"/>
                <a:cs typeface="Arial Black"/>
              </a:rPr>
              <a:t/>
            </a:r>
            <a:br>
              <a:rPr lang="en-US" b="1" dirty="0" smtClean="0">
                <a:latin typeface="+mn-lt"/>
                <a:cs typeface="Arial Black"/>
              </a:rPr>
            </a:br>
            <a:r>
              <a:rPr lang="en-US" b="1" dirty="0" smtClean="0">
                <a:latin typeface="+mn-lt"/>
                <a:cs typeface="Arial Black"/>
              </a:rPr>
              <a:t>Management </a:t>
            </a:r>
            <a:r>
              <a:rPr lang="en-US" b="1" dirty="0" smtClean="0">
                <a:latin typeface="+mn-lt"/>
                <a:cs typeface="Arial Black"/>
              </a:rPr>
              <a:t>of n-Co </a:t>
            </a:r>
            <a:r>
              <a:rPr lang="en-US" b="1" dirty="0" smtClean="0">
                <a:latin typeface="+mn-lt"/>
                <a:cs typeface="Arial Black"/>
              </a:rPr>
              <a:t>V</a:t>
            </a:r>
            <a:br>
              <a:rPr lang="en-US" b="1" dirty="0" smtClean="0">
                <a:latin typeface="+mn-lt"/>
                <a:cs typeface="Arial Black"/>
              </a:rPr>
            </a:br>
            <a:r>
              <a:rPr lang="en-US" sz="1400" b="1" dirty="0" smtClean="0">
                <a:latin typeface="+mn-lt"/>
                <a:cs typeface="Arial Black"/>
              </a:rPr>
              <a:t>A Draft that uses a community acquired pneumonia score to assist decisions.</a:t>
            </a:r>
            <a:endParaRPr lang="en-US" b="1" dirty="0">
              <a:latin typeface="+mn-lt"/>
              <a:cs typeface="Arial Black"/>
            </a:endParaRPr>
          </a:p>
        </p:txBody>
      </p:sp>
      <p:graphicFrame>
        <p:nvGraphicFramePr>
          <p:cNvPr id="3" name="Diagram 2"/>
          <p:cNvGraphicFramePr/>
          <p:nvPr>
            <p:extLst>
              <p:ext uri="{D42A27DB-BD31-4B8C-83A1-F6EECF244321}">
                <p14:modId xmlns:p14="http://schemas.microsoft.com/office/powerpoint/2010/main" val="2628947603"/>
              </p:ext>
            </p:extLst>
          </p:nvPr>
        </p:nvGraphicFramePr>
        <p:xfrm>
          <a:off x="2160430" y="12903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48B28E51-979C-424F-B44C-64D4B975DE35}" type="datetime1">
              <a:rPr lang="en-CA" smtClean="0"/>
              <a:t>20-02-05</a:t>
            </a:fld>
            <a:endParaRPr lang="en-US" dirty="0"/>
          </a:p>
        </p:txBody>
      </p:sp>
      <p:sp>
        <p:nvSpPr>
          <p:cNvPr id="5" name="Slide Number Placeholder 4"/>
          <p:cNvSpPr>
            <a:spLocks noGrp="1"/>
          </p:cNvSpPr>
          <p:nvPr>
            <p:ph type="sldNum" sz="quarter" idx="12"/>
          </p:nvPr>
        </p:nvSpPr>
        <p:spPr/>
        <p:txBody>
          <a:bodyPr/>
          <a:lstStyle/>
          <a:p>
            <a:fld id="{404A66C0-07A6-43D8-A069-BB9F82DF5EC4}" type="slidenum">
              <a:rPr lang="en-US" smtClean="0"/>
              <a:t>24</a:t>
            </a:fld>
            <a:endParaRPr lang="en-US" dirty="0"/>
          </a:p>
        </p:txBody>
      </p:sp>
      <p:sp>
        <p:nvSpPr>
          <p:cNvPr id="6" name="Footer Placeholder 5"/>
          <p:cNvSpPr>
            <a:spLocks noGrp="1"/>
          </p:cNvSpPr>
          <p:nvPr>
            <p:ph type="ftr" sz="quarter" idx="11"/>
          </p:nvPr>
        </p:nvSpPr>
        <p:spPr/>
        <p:txBody>
          <a:bodyPr/>
          <a:lstStyle/>
          <a:p>
            <a:r>
              <a:rPr lang="en-US" dirty="0" smtClean="0"/>
              <a:t>DRAFT L.Mazurik MD FRCPC Jan 31, 2020</a:t>
            </a:r>
            <a:endParaRPr lang="en-US" dirty="0"/>
          </a:p>
        </p:txBody>
      </p:sp>
      <p:sp>
        <p:nvSpPr>
          <p:cNvPr id="7" name="TextBox 6"/>
          <p:cNvSpPr txBox="1"/>
          <p:nvPr/>
        </p:nvSpPr>
        <p:spPr>
          <a:xfrm>
            <a:off x="749300" y="5613400"/>
            <a:ext cx="4832535" cy="369332"/>
          </a:xfrm>
          <a:prstGeom prst="rect">
            <a:avLst/>
          </a:prstGeom>
          <a:noFill/>
        </p:spPr>
        <p:txBody>
          <a:bodyPr wrap="none" rtlCol="0">
            <a:spAutoFit/>
          </a:bodyPr>
          <a:lstStyle/>
          <a:p>
            <a:r>
              <a:rPr lang="en-US" dirty="0" smtClean="0"/>
              <a:t>CAP= Community Acquired Pneumonia Risk Score</a:t>
            </a:r>
            <a:endParaRPr lang="en-US" dirty="0"/>
          </a:p>
        </p:txBody>
      </p:sp>
      <p:sp>
        <p:nvSpPr>
          <p:cNvPr id="8" name="TextBox 7"/>
          <p:cNvSpPr txBox="1"/>
          <p:nvPr/>
        </p:nvSpPr>
        <p:spPr>
          <a:xfrm>
            <a:off x="7874000" y="5207000"/>
            <a:ext cx="3987800" cy="1107996"/>
          </a:xfrm>
          <a:prstGeom prst="rect">
            <a:avLst/>
          </a:prstGeom>
          <a:solidFill>
            <a:schemeClr val="bg1">
              <a:lumMod val="95000"/>
            </a:schemeClr>
          </a:solidFill>
        </p:spPr>
        <p:txBody>
          <a:bodyPr wrap="square" rtlCol="0">
            <a:spAutoFit/>
          </a:bodyPr>
          <a:lstStyle/>
          <a:p>
            <a:r>
              <a:rPr lang="en-US" sz="1600" dirty="0" smtClean="0"/>
              <a:t>With emerging infections recommendations change as more information is gathered. </a:t>
            </a:r>
          </a:p>
          <a:p>
            <a:r>
              <a:rPr lang="en-US" sz="1600" dirty="0" smtClean="0"/>
              <a:t>In n-CoV pneumonia is the biggest risk, so a CAP score is a reasonable starting point</a:t>
            </a:r>
            <a:r>
              <a:rPr lang="en-US" dirty="0" smtClean="0"/>
              <a:t>.</a:t>
            </a:r>
            <a:endParaRPr lang="en-US" dirty="0"/>
          </a:p>
        </p:txBody>
      </p:sp>
    </p:spTree>
    <p:extLst>
      <p:ext uri="{BB962C8B-B14F-4D97-AF65-F5344CB8AC3E}">
        <p14:creationId xmlns:p14="http://schemas.microsoft.com/office/powerpoint/2010/main" val="38690024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0000FF"/>
          </a:solidFill>
        </p:spPr>
        <p:txBody>
          <a:bodyPr/>
          <a:lstStyle/>
          <a:p>
            <a:r>
              <a:rPr lang="en-US" b="1" dirty="0" smtClean="0">
                <a:solidFill>
                  <a:schemeClr val="bg1"/>
                </a:solidFill>
              </a:rPr>
              <a:t>Discussion: Protected Controlled Intubation</a:t>
            </a:r>
            <a:br>
              <a:rPr lang="en-US" b="1" dirty="0" smtClean="0">
                <a:solidFill>
                  <a:schemeClr val="bg1"/>
                </a:solidFill>
              </a:rPr>
            </a:br>
            <a:r>
              <a:rPr lang="en-US" b="1" dirty="0" smtClean="0">
                <a:solidFill>
                  <a:schemeClr val="bg1"/>
                </a:solidFill>
              </a:rPr>
              <a:t> DO THIS EARLY</a:t>
            </a:r>
            <a:endParaRPr lang="en-US" b="1" dirty="0">
              <a:solidFill>
                <a:schemeClr val="bg1"/>
              </a:solidFill>
            </a:endParaRPr>
          </a:p>
        </p:txBody>
      </p:sp>
      <p:sp>
        <p:nvSpPr>
          <p:cNvPr id="7" name="Content Placeholder 6"/>
          <p:cNvSpPr>
            <a:spLocks noGrp="1"/>
          </p:cNvSpPr>
          <p:nvPr>
            <p:ph idx="1"/>
          </p:nvPr>
        </p:nvSpPr>
        <p:spPr/>
        <p:txBody>
          <a:bodyPr>
            <a:normAutofit fontScale="92500" lnSpcReduction="10000"/>
          </a:bodyPr>
          <a:lstStyle/>
          <a:p>
            <a:r>
              <a:rPr lang="en-US" dirty="0"/>
              <a:t>ALL HIGH RISK PATIENTS </a:t>
            </a:r>
            <a:r>
              <a:rPr lang="en-US" dirty="0" smtClean="0"/>
              <a:t>SHOULD GET </a:t>
            </a:r>
            <a:r>
              <a:rPr lang="en-US" dirty="0"/>
              <a:t>REFERRED TO ICU </a:t>
            </a:r>
            <a:r>
              <a:rPr lang="en-US" dirty="0" smtClean="0"/>
              <a:t>and </a:t>
            </a:r>
            <a:r>
              <a:rPr lang="en-US" dirty="0"/>
              <a:t>be intubated EARLY in their course.</a:t>
            </a:r>
          </a:p>
          <a:p>
            <a:r>
              <a:rPr lang="en-US" dirty="0"/>
              <a:t>Early means </a:t>
            </a:r>
            <a:r>
              <a:rPr lang="en-US" i="1" u="sng" dirty="0"/>
              <a:t>before</a:t>
            </a:r>
            <a:r>
              <a:rPr lang="en-US" dirty="0"/>
              <a:t> they </a:t>
            </a:r>
            <a:r>
              <a:rPr lang="en-US" dirty="0" smtClean="0"/>
              <a:t>lose apneic reserve and run the risk of becoming hypoxic during intubation</a:t>
            </a:r>
            <a:endParaRPr lang="en-US" sz="2400" dirty="0"/>
          </a:p>
          <a:p>
            <a:r>
              <a:rPr lang="en-US" sz="2400" b="1" dirty="0" smtClean="0">
                <a:solidFill>
                  <a:srgbClr val="FF0000"/>
                </a:solidFill>
              </a:rPr>
              <a:t>Remember AVOID GENERATING AEROSOLS</a:t>
            </a:r>
          </a:p>
          <a:p>
            <a:r>
              <a:rPr lang="en-US" sz="2400" b="1" dirty="0" smtClean="0">
                <a:solidFill>
                  <a:srgbClr val="FF0000"/>
                </a:solidFill>
              </a:rPr>
              <a:t>NO CPAP/BPAP, Hi Flow Nasal Cannula </a:t>
            </a:r>
          </a:p>
          <a:p>
            <a:r>
              <a:rPr lang="en-US" sz="2400" b="1" dirty="0" smtClean="0">
                <a:solidFill>
                  <a:srgbClr val="FF0000"/>
                </a:solidFill>
              </a:rPr>
              <a:t>No Nebulized medications</a:t>
            </a:r>
          </a:p>
          <a:p>
            <a:r>
              <a:rPr lang="en-US" sz="2400" b="1" dirty="0" smtClean="0">
                <a:solidFill>
                  <a:srgbClr val="FF0000"/>
                </a:solidFill>
              </a:rPr>
              <a:t>Avoid  BVM</a:t>
            </a:r>
          </a:p>
          <a:p>
            <a:r>
              <a:rPr lang="en-US" sz="2400" b="1" dirty="0" smtClean="0">
                <a:solidFill>
                  <a:srgbClr val="FF0000"/>
                </a:solidFill>
              </a:rPr>
              <a:t>If Available use a Hi Ox mask with an exhalation filter </a:t>
            </a:r>
          </a:p>
          <a:p>
            <a:r>
              <a:rPr lang="en-US" sz="2400" dirty="0" smtClean="0"/>
              <a:t>All </a:t>
            </a:r>
            <a:r>
              <a:rPr lang="en-US" sz="2400" dirty="0"/>
              <a:t>the other indications for intubation such as altered LOC, etc. remain as usual </a:t>
            </a:r>
          </a:p>
          <a:p>
            <a:r>
              <a:rPr lang="en-US" sz="2400" dirty="0"/>
              <a:t>In SARS we </a:t>
            </a:r>
            <a:r>
              <a:rPr lang="en-US" sz="2400" dirty="0" smtClean="0"/>
              <a:t>used an  </a:t>
            </a:r>
            <a:r>
              <a:rPr lang="en-US" sz="2400" dirty="0"/>
              <a:t>fi02 requirement 50% as an indication to intubate. </a:t>
            </a:r>
          </a:p>
          <a:p>
            <a:endParaRPr lang="en-US" sz="2400" dirty="0" smtClean="0"/>
          </a:p>
        </p:txBody>
      </p:sp>
      <p:sp>
        <p:nvSpPr>
          <p:cNvPr id="3" name="Date Placeholder 2"/>
          <p:cNvSpPr>
            <a:spLocks noGrp="1"/>
          </p:cNvSpPr>
          <p:nvPr>
            <p:ph type="dt" sz="half" idx="10"/>
          </p:nvPr>
        </p:nvSpPr>
        <p:spPr/>
        <p:txBody>
          <a:bodyPr/>
          <a:lstStyle/>
          <a:p>
            <a:fld id="{801C7066-DBD3-394D-935D-8EA65C68C717}" type="datetime1">
              <a:rPr lang="en-CA" smtClean="0"/>
              <a:t>20-02-05</a:t>
            </a:fld>
            <a:endParaRPr lang="en-US" dirty="0"/>
          </a:p>
        </p:txBody>
      </p:sp>
      <p:sp>
        <p:nvSpPr>
          <p:cNvPr id="5" name="Slide Number Placeholder 4"/>
          <p:cNvSpPr>
            <a:spLocks noGrp="1"/>
          </p:cNvSpPr>
          <p:nvPr>
            <p:ph type="sldNum" sz="quarter" idx="12"/>
          </p:nvPr>
        </p:nvSpPr>
        <p:spPr/>
        <p:txBody>
          <a:bodyPr/>
          <a:lstStyle/>
          <a:p>
            <a:fld id="{404A66C0-07A6-43D8-A069-BB9F82DF5EC4}" type="slidenum">
              <a:rPr lang="en-US" smtClean="0"/>
              <a:t>25</a:t>
            </a:fld>
            <a:endParaRPr lang="en-US" dirty="0"/>
          </a:p>
        </p:txBody>
      </p:sp>
    </p:spTree>
    <p:extLst>
      <p:ext uri="{BB962C8B-B14F-4D97-AF65-F5344CB8AC3E}">
        <p14:creationId xmlns:p14="http://schemas.microsoft.com/office/powerpoint/2010/main" val="20369667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FF"/>
          </a:solidFill>
        </p:spPr>
        <p:txBody>
          <a:bodyPr/>
          <a:lstStyle/>
          <a:p>
            <a:pPr algn="ctr"/>
            <a:r>
              <a:rPr lang="en-US" b="1" dirty="0" smtClean="0">
                <a:solidFill>
                  <a:schemeClr val="bg1"/>
                </a:solidFill>
              </a:rPr>
              <a:t>PPE Protected Controlled Intubation </a:t>
            </a:r>
            <a:br>
              <a:rPr lang="en-US" b="1" dirty="0" smtClean="0">
                <a:solidFill>
                  <a:schemeClr val="bg1"/>
                </a:solidFill>
              </a:rPr>
            </a:br>
            <a:r>
              <a:rPr lang="en-US" b="1" dirty="0" smtClean="0">
                <a:solidFill>
                  <a:schemeClr val="bg1"/>
                </a:solidFill>
              </a:rPr>
              <a:t>for 2019 n Co V</a:t>
            </a:r>
            <a:endParaRPr lang="en-US" b="1" dirty="0">
              <a:solidFill>
                <a:schemeClr val="bg1"/>
              </a:solidFill>
            </a:endParaRPr>
          </a:p>
        </p:txBody>
      </p:sp>
      <p:graphicFrame>
        <p:nvGraphicFramePr>
          <p:cNvPr id="3" name="Diagram 2"/>
          <p:cNvGraphicFramePr/>
          <p:nvPr>
            <p:extLst>
              <p:ext uri="{D42A27DB-BD31-4B8C-83A1-F6EECF244321}">
                <p14:modId xmlns:p14="http://schemas.microsoft.com/office/powerpoint/2010/main" val="76998499"/>
              </p:ext>
            </p:extLst>
          </p:nvPr>
        </p:nvGraphicFramePr>
        <p:xfrm>
          <a:off x="2670827" y="1922164"/>
          <a:ext cx="6510751" cy="4102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CE821EBC-7DF5-8D4E-8E72-99C903EA0997}" type="datetime1">
              <a:rPr lang="en-CA" smtClean="0"/>
              <a:t>20-02-05</a:t>
            </a:fld>
            <a:endParaRPr lang="en-US" dirty="0"/>
          </a:p>
        </p:txBody>
      </p:sp>
      <p:sp>
        <p:nvSpPr>
          <p:cNvPr id="5" name="Slide Number Placeholder 4"/>
          <p:cNvSpPr>
            <a:spLocks noGrp="1"/>
          </p:cNvSpPr>
          <p:nvPr>
            <p:ph type="sldNum" sz="quarter" idx="12"/>
          </p:nvPr>
        </p:nvSpPr>
        <p:spPr/>
        <p:txBody>
          <a:bodyPr/>
          <a:lstStyle/>
          <a:p>
            <a:fld id="{404A66C0-07A6-43D8-A069-BB9F82DF5EC4}" type="slidenum">
              <a:rPr lang="en-US" smtClean="0"/>
              <a:t>26</a:t>
            </a:fld>
            <a:endParaRPr lang="en-US" dirty="0"/>
          </a:p>
        </p:txBody>
      </p:sp>
    </p:spTree>
    <p:extLst>
      <p:ext uri="{BB962C8B-B14F-4D97-AF65-F5344CB8AC3E}">
        <p14:creationId xmlns:p14="http://schemas.microsoft.com/office/powerpoint/2010/main" val="21802901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pPr algn="ctr"/>
            <a:r>
              <a:rPr lang="en-US" b="1" dirty="0" smtClean="0">
                <a:solidFill>
                  <a:schemeClr val="bg1"/>
                </a:solidFill>
              </a:rPr>
              <a:t>PPE Protected Controlled Intubation </a:t>
            </a:r>
            <a:br>
              <a:rPr lang="en-US" b="1" dirty="0" smtClean="0">
                <a:solidFill>
                  <a:schemeClr val="bg1"/>
                </a:solidFill>
              </a:rPr>
            </a:br>
            <a:r>
              <a:rPr lang="en-US" b="1" dirty="0" smtClean="0">
                <a:solidFill>
                  <a:srgbClr val="FFFF00"/>
                </a:solidFill>
              </a:rPr>
              <a:t>TEAM</a:t>
            </a:r>
            <a:endParaRPr lang="en-US" b="1" dirty="0">
              <a:solidFill>
                <a:srgbClr val="FFFF00"/>
              </a:solidFill>
            </a:endParaRPr>
          </a:p>
        </p:txBody>
      </p:sp>
      <p:sp>
        <p:nvSpPr>
          <p:cNvPr id="4" name="Text Placeholder 3"/>
          <p:cNvSpPr>
            <a:spLocks noGrp="1"/>
          </p:cNvSpPr>
          <p:nvPr>
            <p:ph type="body" idx="1"/>
          </p:nvPr>
        </p:nvSpPr>
        <p:spPr>
          <a:solidFill>
            <a:srgbClr val="FF0000"/>
          </a:solidFill>
        </p:spPr>
        <p:txBody>
          <a:bodyPr/>
          <a:lstStyle/>
          <a:p>
            <a:r>
              <a:rPr lang="en-US" dirty="0" smtClean="0">
                <a:solidFill>
                  <a:schemeClr val="bg1"/>
                </a:solidFill>
              </a:rPr>
              <a:t>In the Room (THREE)</a:t>
            </a:r>
            <a:endParaRPr lang="en-US" dirty="0">
              <a:solidFill>
                <a:schemeClr val="bg1"/>
              </a:solidFill>
            </a:endParaRPr>
          </a:p>
        </p:txBody>
      </p:sp>
      <p:sp>
        <p:nvSpPr>
          <p:cNvPr id="5" name="Content Placeholder 4"/>
          <p:cNvSpPr>
            <a:spLocks noGrp="1"/>
          </p:cNvSpPr>
          <p:nvPr>
            <p:ph sz="half" idx="2"/>
          </p:nvPr>
        </p:nvSpPr>
        <p:spPr>
          <a:solidFill>
            <a:schemeClr val="accent2">
              <a:lumMod val="20000"/>
              <a:lumOff val="80000"/>
            </a:schemeClr>
          </a:solidFill>
        </p:spPr>
        <p:txBody>
          <a:bodyPr>
            <a:normAutofit/>
          </a:bodyPr>
          <a:lstStyle/>
          <a:p>
            <a:r>
              <a:rPr lang="en-US" sz="2400" dirty="0" smtClean="0"/>
              <a:t>Most skilled or experienced intubator</a:t>
            </a:r>
            <a:endParaRPr lang="en-US" sz="2400" dirty="0"/>
          </a:p>
          <a:p>
            <a:r>
              <a:rPr lang="en-US" sz="2400" dirty="0" smtClean="0"/>
              <a:t>Respiratory Therapist</a:t>
            </a:r>
          </a:p>
          <a:p>
            <a:r>
              <a:rPr lang="en-US" sz="2400" dirty="0" smtClean="0"/>
              <a:t>RN</a:t>
            </a:r>
            <a:endParaRPr lang="en-US" sz="2400" dirty="0"/>
          </a:p>
        </p:txBody>
      </p:sp>
      <p:sp>
        <p:nvSpPr>
          <p:cNvPr id="6" name="Text Placeholder 5"/>
          <p:cNvSpPr>
            <a:spLocks noGrp="1"/>
          </p:cNvSpPr>
          <p:nvPr>
            <p:ph type="body" sz="quarter" idx="3"/>
          </p:nvPr>
        </p:nvSpPr>
        <p:spPr>
          <a:solidFill>
            <a:srgbClr val="00B050"/>
          </a:solidFill>
        </p:spPr>
        <p:txBody>
          <a:bodyPr/>
          <a:lstStyle/>
          <a:p>
            <a:r>
              <a:rPr lang="en-US" dirty="0" smtClean="0">
                <a:solidFill>
                  <a:schemeClr val="bg1"/>
                </a:solidFill>
              </a:rPr>
              <a:t>Outside the Room (Three)</a:t>
            </a:r>
            <a:endParaRPr lang="en-US" dirty="0">
              <a:solidFill>
                <a:schemeClr val="bg1"/>
              </a:solidFill>
            </a:endParaRPr>
          </a:p>
        </p:txBody>
      </p:sp>
      <p:sp>
        <p:nvSpPr>
          <p:cNvPr id="7" name="Content Placeholder 6"/>
          <p:cNvSpPr>
            <a:spLocks noGrp="1"/>
          </p:cNvSpPr>
          <p:nvPr>
            <p:ph sz="quarter" idx="4"/>
          </p:nvPr>
        </p:nvSpPr>
        <p:spPr>
          <a:solidFill>
            <a:schemeClr val="accent6">
              <a:lumMod val="20000"/>
              <a:lumOff val="80000"/>
            </a:schemeClr>
          </a:solidFill>
        </p:spPr>
        <p:txBody>
          <a:bodyPr>
            <a:normAutofit/>
          </a:bodyPr>
          <a:lstStyle/>
          <a:p>
            <a:r>
              <a:rPr lang="en-US" sz="2400" dirty="0" smtClean="0"/>
              <a:t>RN support (medications, charting)</a:t>
            </a:r>
          </a:p>
          <a:p>
            <a:r>
              <a:rPr lang="en-US" sz="2400" dirty="0" smtClean="0"/>
              <a:t>Alternate intubator</a:t>
            </a:r>
          </a:p>
          <a:p>
            <a:r>
              <a:rPr lang="en-US" sz="2400" dirty="0" smtClean="0"/>
              <a:t>Safety Officer using a check list</a:t>
            </a:r>
            <a:endParaRPr lang="en-US" sz="2400" dirty="0"/>
          </a:p>
        </p:txBody>
      </p:sp>
      <p:sp>
        <p:nvSpPr>
          <p:cNvPr id="8" name="Date Placeholder 7"/>
          <p:cNvSpPr>
            <a:spLocks noGrp="1"/>
          </p:cNvSpPr>
          <p:nvPr>
            <p:ph type="dt" sz="half" idx="10"/>
          </p:nvPr>
        </p:nvSpPr>
        <p:spPr/>
        <p:txBody>
          <a:bodyPr/>
          <a:lstStyle/>
          <a:p>
            <a:fld id="{E2A375F3-1BA7-4748-8EBB-5A5E494EB4A5}" type="datetime1">
              <a:rPr lang="en-CA" smtClean="0"/>
              <a:t>20-02-05</a:t>
            </a:fld>
            <a:endParaRPr lang="en-US" dirty="0"/>
          </a:p>
        </p:txBody>
      </p:sp>
      <p:sp>
        <p:nvSpPr>
          <p:cNvPr id="9" name="Slide Number Placeholder 8"/>
          <p:cNvSpPr>
            <a:spLocks noGrp="1"/>
          </p:cNvSpPr>
          <p:nvPr>
            <p:ph type="sldNum" sz="quarter" idx="12"/>
          </p:nvPr>
        </p:nvSpPr>
        <p:spPr/>
        <p:txBody>
          <a:bodyPr/>
          <a:lstStyle/>
          <a:p>
            <a:fld id="{404A66C0-07A6-43D8-A069-BB9F82DF5EC4}" type="slidenum">
              <a:rPr lang="en-US" smtClean="0"/>
              <a:t>27</a:t>
            </a:fld>
            <a:endParaRPr lang="en-US" dirty="0"/>
          </a:p>
        </p:txBody>
      </p:sp>
    </p:spTree>
    <p:extLst>
      <p:ext uri="{BB962C8B-B14F-4D97-AF65-F5344CB8AC3E}">
        <p14:creationId xmlns:p14="http://schemas.microsoft.com/office/powerpoint/2010/main" val="13362659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pPr algn="ctr"/>
            <a:r>
              <a:rPr lang="en-US" b="1" dirty="0" smtClean="0">
                <a:solidFill>
                  <a:schemeClr val="bg1"/>
                </a:solidFill>
              </a:rPr>
              <a:t>Protected Code Blue Controlled Intubation </a:t>
            </a:r>
            <a:br>
              <a:rPr lang="en-US" b="1" dirty="0" smtClean="0">
                <a:solidFill>
                  <a:schemeClr val="bg1"/>
                </a:solidFill>
              </a:rPr>
            </a:br>
            <a:r>
              <a:rPr lang="en-US" b="1" dirty="0" smtClean="0">
                <a:solidFill>
                  <a:schemeClr val="bg1"/>
                </a:solidFill>
              </a:rPr>
              <a:t>2019 n Co V </a:t>
            </a:r>
            <a:r>
              <a:rPr lang="en-US" b="1" dirty="0" smtClean="0">
                <a:solidFill>
                  <a:srgbClr val="FFFF00"/>
                </a:solidFill>
              </a:rPr>
              <a:t>PPE </a:t>
            </a:r>
            <a:r>
              <a:rPr lang="en-US" b="1" dirty="0" smtClean="0">
                <a:solidFill>
                  <a:schemeClr val="bg1"/>
                </a:solidFill>
              </a:rPr>
              <a:t>for ALL Team Members</a:t>
            </a:r>
            <a:endParaRPr lang="en-US" b="1" dirty="0">
              <a:solidFill>
                <a:schemeClr val="bg1"/>
              </a:solidFill>
            </a:endParaRPr>
          </a:p>
        </p:txBody>
      </p:sp>
      <p:sp>
        <p:nvSpPr>
          <p:cNvPr id="5" name="Content Placeholder 4"/>
          <p:cNvSpPr>
            <a:spLocks noGrp="1"/>
          </p:cNvSpPr>
          <p:nvPr>
            <p:ph sz="half" idx="2"/>
          </p:nvPr>
        </p:nvSpPr>
        <p:spPr>
          <a:solidFill>
            <a:schemeClr val="accent2">
              <a:lumMod val="20000"/>
              <a:lumOff val="80000"/>
            </a:schemeClr>
          </a:solidFill>
        </p:spPr>
        <p:txBody>
          <a:bodyPr>
            <a:normAutofit/>
          </a:bodyPr>
          <a:lstStyle/>
          <a:p>
            <a:pPr>
              <a:buFont typeface="Courier New" panose="02070309020205020404" pitchFamily="49" charset="0"/>
              <a:buChar char="o"/>
            </a:pPr>
            <a:r>
              <a:rPr lang="en-US" sz="2400" b="1" dirty="0" smtClean="0"/>
              <a:t>Fit Tested N95 Respirator</a:t>
            </a:r>
            <a:endParaRPr lang="en-US" sz="2400" b="1" dirty="0"/>
          </a:p>
        </p:txBody>
      </p:sp>
      <p:sp>
        <p:nvSpPr>
          <p:cNvPr id="6" name="Text Placeholder 5"/>
          <p:cNvSpPr>
            <a:spLocks noGrp="1"/>
          </p:cNvSpPr>
          <p:nvPr>
            <p:ph type="body" sz="quarter" idx="3"/>
          </p:nvPr>
        </p:nvSpPr>
        <p:spPr>
          <a:solidFill>
            <a:srgbClr val="FF0000"/>
          </a:solidFill>
        </p:spPr>
        <p:txBody>
          <a:bodyPr/>
          <a:lstStyle/>
          <a:p>
            <a:r>
              <a:rPr lang="en-US" dirty="0" smtClean="0">
                <a:solidFill>
                  <a:schemeClr val="bg1"/>
                </a:solidFill>
              </a:rPr>
              <a:t>Droplet and Contact Protection</a:t>
            </a:r>
            <a:endParaRPr lang="en-US" dirty="0">
              <a:solidFill>
                <a:schemeClr val="bg1"/>
              </a:solidFill>
            </a:endParaRPr>
          </a:p>
        </p:txBody>
      </p:sp>
      <p:sp>
        <p:nvSpPr>
          <p:cNvPr id="7" name="Content Placeholder 6"/>
          <p:cNvSpPr>
            <a:spLocks noGrp="1"/>
          </p:cNvSpPr>
          <p:nvPr>
            <p:ph sz="quarter" idx="4"/>
          </p:nvPr>
        </p:nvSpPr>
        <p:spPr>
          <a:solidFill>
            <a:schemeClr val="bg1">
              <a:lumMod val="95000"/>
            </a:schemeClr>
          </a:solidFill>
        </p:spPr>
        <p:txBody>
          <a:bodyPr>
            <a:normAutofit fontScale="92500" lnSpcReduction="10000"/>
          </a:bodyPr>
          <a:lstStyle/>
          <a:p>
            <a:r>
              <a:rPr lang="en-US" sz="2400" dirty="0" smtClean="0"/>
              <a:t>Gloves </a:t>
            </a:r>
          </a:p>
          <a:p>
            <a:r>
              <a:rPr lang="en-US" sz="2400" dirty="0" smtClean="0"/>
              <a:t>*Impervious Gown</a:t>
            </a:r>
          </a:p>
          <a:p>
            <a:r>
              <a:rPr lang="en-US" sz="2400" dirty="0" smtClean="0"/>
              <a:t>** Impervious Head and </a:t>
            </a:r>
            <a:r>
              <a:rPr lang="en-US" sz="2400" dirty="0"/>
              <a:t>N</a:t>
            </a:r>
            <a:r>
              <a:rPr lang="en-US" sz="2400" dirty="0" smtClean="0"/>
              <a:t>eck Cover </a:t>
            </a:r>
          </a:p>
          <a:p>
            <a:r>
              <a:rPr lang="en-US" sz="2400" dirty="0" smtClean="0"/>
              <a:t>***Face Shield</a:t>
            </a:r>
          </a:p>
          <a:p>
            <a:pPr marL="0" indent="0">
              <a:buNone/>
            </a:pPr>
            <a:r>
              <a:rPr lang="en-US" sz="2400" b="1" dirty="0" smtClean="0">
                <a:solidFill>
                  <a:srgbClr val="FF0000"/>
                </a:solidFill>
              </a:rPr>
              <a:t>Caution: </a:t>
            </a:r>
            <a:r>
              <a:rPr lang="en-US" sz="2400" dirty="0" smtClean="0"/>
              <a:t/>
            </a:r>
            <a:br>
              <a:rPr lang="en-US" sz="2400" dirty="0" smtClean="0"/>
            </a:br>
            <a:r>
              <a:rPr lang="en-US" sz="2200" dirty="0" smtClean="0"/>
              <a:t>*Make sure impervious gown covers your back</a:t>
            </a:r>
          </a:p>
          <a:p>
            <a:pPr marL="0" indent="0">
              <a:buNone/>
            </a:pPr>
            <a:r>
              <a:rPr lang="en-US" sz="2200" dirty="0" smtClean="0"/>
              <a:t>** Impervious head &amp; neck covers (hoods) can be hard to source</a:t>
            </a:r>
            <a:r>
              <a:rPr lang="en-US" sz="2200" dirty="0"/>
              <a:t> </a:t>
            </a:r>
            <a:r>
              <a:rPr lang="en-US" sz="2200" dirty="0" smtClean="0"/>
              <a:t>and some say you don’t need them (See next slide)</a:t>
            </a:r>
          </a:p>
          <a:p>
            <a:pPr marL="0" indent="0">
              <a:buNone/>
            </a:pPr>
            <a:r>
              <a:rPr lang="en-US" sz="2200" dirty="0" smtClean="0"/>
              <a:t>***Choose a face shield that allows a snug fit</a:t>
            </a:r>
          </a:p>
          <a:p>
            <a:pPr marL="0" indent="0">
              <a:buNone/>
            </a:pPr>
            <a:endParaRPr lang="en-US" sz="2400" dirty="0"/>
          </a:p>
        </p:txBody>
      </p:sp>
      <p:sp>
        <p:nvSpPr>
          <p:cNvPr id="3" name="Text Placeholder 2"/>
          <p:cNvSpPr>
            <a:spLocks noGrp="1"/>
          </p:cNvSpPr>
          <p:nvPr>
            <p:ph type="body" idx="1"/>
          </p:nvPr>
        </p:nvSpPr>
        <p:spPr>
          <a:solidFill>
            <a:srgbClr val="FF0000"/>
          </a:solidFill>
        </p:spPr>
        <p:txBody>
          <a:bodyPr/>
          <a:lstStyle/>
          <a:p>
            <a:r>
              <a:rPr lang="en-US" dirty="0" smtClean="0">
                <a:solidFill>
                  <a:schemeClr val="bg1"/>
                </a:solidFill>
              </a:rPr>
              <a:t>Respiratory Protection</a:t>
            </a:r>
            <a:endParaRPr lang="en-US" dirty="0">
              <a:solidFill>
                <a:schemeClr val="bg1"/>
              </a:solidFill>
            </a:endParaRPr>
          </a:p>
        </p:txBody>
      </p:sp>
      <p:sp>
        <p:nvSpPr>
          <p:cNvPr id="8" name="Date Placeholder 7"/>
          <p:cNvSpPr>
            <a:spLocks noGrp="1"/>
          </p:cNvSpPr>
          <p:nvPr>
            <p:ph type="dt" sz="half" idx="10"/>
          </p:nvPr>
        </p:nvSpPr>
        <p:spPr/>
        <p:txBody>
          <a:bodyPr/>
          <a:lstStyle/>
          <a:p>
            <a:fld id="{CC1E4C29-0FDB-4843-933A-ED2FAAF8B534}" type="datetime1">
              <a:rPr lang="en-CA" smtClean="0"/>
              <a:t>20-02-05</a:t>
            </a:fld>
            <a:endParaRPr lang="en-US" dirty="0"/>
          </a:p>
        </p:txBody>
      </p:sp>
      <p:sp>
        <p:nvSpPr>
          <p:cNvPr id="9" name="Slide Number Placeholder 8"/>
          <p:cNvSpPr>
            <a:spLocks noGrp="1"/>
          </p:cNvSpPr>
          <p:nvPr>
            <p:ph type="sldNum" sz="quarter" idx="12"/>
          </p:nvPr>
        </p:nvSpPr>
        <p:spPr/>
        <p:txBody>
          <a:bodyPr/>
          <a:lstStyle/>
          <a:p>
            <a:fld id="{404A66C0-07A6-43D8-A069-BB9F82DF5EC4}" type="slidenum">
              <a:rPr lang="en-US" smtClean="0"/>
              <a:t>28</a:t>
            </a:fld>
            <a:endParaRPr lang="en-US" dirty="0"/>
          </a:p>
        </p:txBody>
      </p:sp>
    </p:spTree>
    <p:extLst>
      <p:ext uri="{BB962C8B-B14F-4D97-AF65-F5344CB8AC3E}">
        <p14:creationId xmlns:p14="http://schemas.microsoft.com/office/powerpoint/2010/main" val="41845049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FF"/>
          </a:solidFill>
        </p:spPr>
        <p:txBody>
          <a:bodyPr/>
          <a:lstStyle/>
          <a:p>
            <a:r>
              <a:rPr lang="en-US" b="1" dirty="0" smtClean="0">
                <a:solidFill>
                  <a:schemeClr val="bg1"/>
                </a:solidFill>
              </a:rPr>
              <a:t>Discussion: Protection from aerosols </a:t>
            </a:r>
            <a:endParaRPr lang="en-US" b="1" dirty="0">
              <a:solidFill>
                <a:schemeClr val="bg1"/>
              </a:solidFill>
            </a:endParaRPr>
          </a:p>
        </p:txBody>
      </p:sp>
      <p:sp>
        <p:nvSpPr>
          <p:cNvPr id="3" name="Text Placeholder 2"/>
          <p:cNvSpPr>
            <a:spLocks noGrp="1"/>
          </p:cNvSpPr>
          <p:nvPr>
            <p:ph type="body" idx="1"/>
          </p:nvPr>
        </p:nvSpPr>
        <p:spPr/>
        <p:txBody>
          <a:bodyPr/>
          <a:lstStyle/>
          <a:p>
            <a:r>
              <a:rPr lang="en-US" dirty="0" smtClean="0"/>
              <a:t>Distance: 2 meters</a:t>
            </a:r>
            <a:endParaRPr lang="en-US" dirty="0"/>
          </a:p>
        </p:txBody>
      </p:sp>
      <p:sp>
        <p:nvSpPr>
          <p:cNvPr id="5" name="Text Placeholder 4"/>
          <p:cNvSpPr>
            <a:spLocks noGrp="1"/>
          </p:cNvSpPr>
          <p:nvPr>
            <p:ph type="body" sz="quarter" idx="3"/>
          </p:nvPr>
        </p:nvSpPr>
        <p:spPr/>
        <p:txBody>
          <a:bodyPr/>
          <a:lstStyle/>
          <a:p>
            <a:r>
              <a:rPr lang="en-US" dirty="0" smtClean="0"/>
              <a:t>Protection :</a:t>
            </a:r>
            <a:endParaRPr lang="en-US" dirty="0"/>
          </a:p>
        </p:txBody>
      </p:sp>
      <p:sp>
        <p:nvSpPr>
          <p:cNvPr id="6" name="Content Placeholder 5"/>
          <p:cNvSpPr>
            <a:spLocks noGrp="1"/>
          </p:cNvSpPr>
          <p:nvPr>
            <p:ph sz="quarter" idx="4"/>
          </p:nvPr>
        </p:nvSpPr>
        <p:spPr/>
        <p:txBody>
          <a:bodyPr>
            <a:normAutofit/>
          </a:bodyPr>
          <a:lstStyle/>
          <a:p>
            <a:pPr>
              <a:buFont typeface="Wingdings" charset="2"/>
              <a:buChar char="ü"/>
            </a:pPr>
            <a:r>
              <a:rPr lang="en-US" sz="2400" dirty="0" smtClean="0">
                <a:solidFill>
                  <a:schemeClr val="tx1">
                    <a:lumMod val="95000"/>
                    <a:lumOff val="5000"/>
                  </a:schemeClr>
                </a:solidFill>
              </a:rPr>
              <a:t>If you use the protection measures in the two previous slides you will reduce the viral load sprayed into the room</a:t>
            </a:r>
            <a:endParaRPr lang="en-US" sz="2400" dirty="0">
              <a:solidFill>
                <a:schemeClr val="tx1">
                  <a:lumMod val="95000"/>
                  <a:lumOff val="5000"/>
                </a:schemeClr>
              </a:solidFill>
            </a:endParaRPr>
          </a:p>
          <a:p>
            <a:pPr>
              <a:buFont typeface="Wingdings" charset="2"/>
              <a:buChar char="ü"/>
            </a:pPr>
            <a:r>
              <a:rPr lang="en-US" sz="2400" dirty="0" smtClean="0">
                <a:solidFill>
                  <a:schemeClr val="tx1">
                    <a:lumMod val="95000"/>
                    <a:lumOff val="5000"/>
                  </a:schemeClr>
                </a:solidFill>
              </a:rPr>
              <a:t>HOWEVER: Patients can become combative before you have a chance to paralyze them, cough on to you AND potentially displace your PPE</a:t>
            </a:r>
          </a:p>
          <a:p>
            <a:pPr>
              <a:buFont typeface="Wingdings" charset="2"/>
              <a:buChar char="ü"/>
            </a:pPr>
            <a:endParaRPr lang="en-US" sz="2400" dirty="0">
              <a:solidFill>
                <a:schemeClr val="tx1">
                  <a:lumMod val="95000"/>
                  <a:lumOff val="5000"/>
                </a:schemeClr>
              </a:solidFill>
            </a:endParaRPr>
          </a:p>
        </p:txBody>
      </p:sp>
      <p:sp>
        <p:nvSpPr>
          <p:cNvPr id="7" name="Date Placeholder 6"/>
          <p:cNvSpPr>
            <a:spLocks noGrp="1"/>
          </p:cNvSpPr>
          <p:nvPr>
            <p:ph type="dt" sz="half" idx="10"/>
          </p:nvPr>
        </p:nvSpPr>
        <p:spPr/>
        <p:txBody>
          <a:bodyPr/>
          <a:lstStyle/>
          <a:p>
            <a:fld id="{535E289D-07AF-AF46-9561-73A9EEBCABB8}" type="datetime1">
              <a:rPr lang="en-CA" smtClean="0"/>
              <a:t>20-02-05</a:t>
            </a:fld>
            <a:endParaRPr lang="en-US" dirty="0"/>
          </a:p>
        </p:txBody>
      </p:sp>
      <p:sp>
        <p:nvSpPr>
          <p:cNvPr id="9" name="Slide Number Placeholder 8"/>
          <p:cNvSpPr>
            <a:spLocks noGrp="1"/>
          </p:cNvSpPr>
          <p:nvPr>
            <p:ph type="sldNum" sz="quarter" idx="12"/>
          </p:nvPr>
        </p:nvSpPr>
        <p:spPr/>
        <p:txBody>
          <a:bodyPr/>
          <a:lstStyle/>
          <a:p>
            <a:fld id="{404A66C0-07A6-43D8-A069-BB9F82DF5EC4}" type="slidenum">
              <a:rPr lang="en-US" smtClean="0"/>
              <a:t>29</a:t>
            </a:fld>
            <a:endParaRPr lang="en-US" dirty="0"/>
          </a:p>
        </p:txBody>
      </p:sp>
      <p:pic>
        <p:nvPicPr>
          <p:cNvPr id="10" name="Content Placeholder 6">
            <a:extLst>
              <a:ext uri="{FF2B5EF4-FFF2-40B4-BE49-F238E27FC236}">
                <a16:creationId xmlns:a16="http://schemas.microsoft.com/office/drawing/2014/main" xmlns="" id="{8479D13F-D4C9-1048-9DAB-D993EA2DE989}"/>
              </a:ext>
            </a:extLst>
          </p:cNvPr>
          <p:cNvPicPr>
            <a:picLocks noGrp="1" noChangeAspect="1"/>
          </p:cNvPicPr>
          <p:nvPr>
            <p:ph sz="half" idx="2"/>
          </p:nvPr>
        </p:nvPicPr>
        <p:blipFill>
          <a:blip r:embed="rId2"/>
          <a:srcRect t="12713" b="12713"/>
          <a:stretch>
            <a:fillRect/>
          </a:stretch>
        </p:blipFill>
        <p:spPr/>
      </p:pic>
    </p:spTree>
    <p:extLst>
      <p:ext uri="{BB962C8B-B14F-4D97-AF65-F5344CB8AC3E}">
        <p14:creationId xmlns:p14="http://schemas.microsoft.com/office/powerpoint/2010/main" val="252796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C6855-CEAA-1F45-9A07-DA8417F2D2B7}"/>
              </a:ext>
            </a:extLst>
          </p:cNvPr>
          <p:cNvSpPr>
            <a:spLocks noGrp="1"/>
          </p:cNvSpPr>
          <p:nvPr>
            <p:ph type="title"/>
          </p:nvPr>
        </p:nvSpPr>
        <p:spPr>
          <a:solidFill>
            <a:schemeClr val="bg1">
              <a:lumMod val="95000"/>
            </a:schemeClr>
          </a:solidFill>
        </p:spPr>
        <p:txBody>
          <a:bodyPr/>
          <a:lstStyle/>
          <a:p>
            <a:r>
              <a:rPr lang="en-US" b="1" dirty="0" smtClean="0">
                <a:solidFill>
                  <a:srgbClr val="0053FB"/>
                </a:solidFill>
                <a:latin typeface="Arial Black"/>
                <a:cs typeface="Arial Black"/>
              </a:rPr>
              <a:t>The Culture </a:t>
            </a:r>
            <a:r>
              <a:rPr lang="en-US" b="1" dirty="0">
                <a:solidFill>
                  <a:srgbClr val="0053FB"/>
                </a:solidFill>
                <a:latin typeface="Arial Black"/>
                <a:cs typeface="Arial Black"/>
              </a:rPr>
              <a:t>of Safety</a:t>
            </a:r>
          </a:p>
        </p:txBody>
      </p:sp>
      <p:sp>
        <p:nvSpPr>
          <p:cNvPr id="3" name="Content Placeholder 2">
            <a:extLst>
              <a:ext uri="{FF2B5EF4-FFF2-40B4-BE49-F238E27FC236}">
                <a16:creationId xmlns:a16="http://schemas.microsoft.com/office/drawing/2014/main" xmlns="" id="{50475C84-DED6-D144-87F7-BAB6F383EF3E}"/>
              </a:ext>
            </a:extLst>
          </p:cNvPr>
          <p:cNvSpPr>
            <a:spLocks noGrp="1"/>
          </p:cNvSpPr>
          <p:nvPr>
            <p:ph idx="1"/>
          </p:nvPr>
        </p:nvSpPr>
        <p:spPr/>
        <p:txBody>
          <a:bodyPr>
            <a:normAutofit/>
          </a:bodyPr>
          <a:lstStyle/>
          <a:p>
            <a:pPr marL="0" indent="0">
              <a:buNone/>
            </a:pPr>
            <a:r>
              <a:rPr lang="en-US" sz="2600" b="1" dirty="0">
                <a:solidFill>
                  <a:srgbClr val="0053FB"/>
                </a:solidFill>
              </a:rPr>
              <a:t>Belongs to ALL of us. </a:t>
            </a:r>
          </a:p>
          <a:p>
            <a:pPr marL="0" indent="0">
              <a:buNone/>
            </a:pPr>
            <a:r>
              <a:rPr lang="en-US" sz="2600" dirty="0"/>
              <a:t>United Airlines Created </a:t>
            </a:r>
            <a:r>
              <a:rPr lang="en-US" sz="2600" b="1" dirty="0">
                <a:solidFill>
                  <a:srgbClr val="FF0000"/>
                </a:solidFill>
              </a:rPr>
              <a:t>CUUS:  </a:t>
            </a:r>
            <a:r>
              <a:rPr lang="en-US" sz="2600" dirty="0"/>
              <a:t>4 critical words which if used translate to:</a:t>
            </a:r>
          </a:p>
          <a:p>
            <a:pPr marL="0" indent="0">
              <a:buNone/>
            </a:pPr>
            <a:r>
              <a:rPr lang="en-US" sz="2600" dirty="0"/>
              <a:t>“ </a:t>
            </a:r>
            <a:r>
              <a:rPr lang="en-US" sz="2600" b="1" dirty="0">
                <a:solidFill>
                  <a:srgbClr val="FF0000"/>
                </a:solidFill>
              </a:rPr>
              <a:t>Stop and Listen. We have a potential Problem</a:t>
            </a:r>
            <a:r>
              <a:rPr lang="en-US" sz="2600" dirty="0"/>
              <a:t>”</a:t>
            </a:r>
          </a:p>
          <a:p>
            <a:r>
              <a:rPr lang="en-US" sz="2600" dirty="0"/>
              <a:t>I am </a:t>
            </a:r>
            <a:r>
              <a:rPr lang="en-US" sz="2600" b="1" dirty="0">
                <a:solidFill>
                  <a:srgbClr val="FF0000"/>
                </a:solidFill>
              </a:rPr>
              <a:t>Concerned</a:t>
            </a:r>
          </a:p>
          <a:p>
            <a:r>
              <a:rPr lang="en-US" sz="2600" dirty="0"/>
              <a:t>I am </a:t>
            </a:r>
            <a:r>
              <a:rPr lang="en-US" sz="2600" b="1" dirty="0">
                <a:solidFill>
                  <a:srgbClr val="FF0000"/>
                </a:solidFill>
              </a:rPr>
              <a:t>Uncomfortable</a:t>
            </a:r>
          </a:p>
          <a:p>
            <a:r>
              <a:rPr lang="en-US" sz="2600" dirty="0"/>
              <a:t>This is </a:t>
            </a:r>
            <a:r>
              <a:rPr lang="en-US" sz="2600" b="1" dirty="0">
                <a:solidFill>
                  <a:srgbClr val="FF0000"/>
                </a:solidFill>
              </a:rPr>
              <a:t>Unsafe</a:t>
            </a:r>
          </a:p>
          <a:p>
            <a:r>
              <a:rPr lang="en-US" sz="2600" dirty="0"/>
              <a:t>I am </a:t>
            </a:r>
            <a:r>
              <a:rPr lang="en-US" sz="2600" b="1" dirty="0">
                <a:solidFill>
                  <a:srgbClr val="FF0000"/>
                </a:solidFill>
              </a:rPr>
              <a:t>Scared</a:t>
            </a:r>
          </a:p>
          <a:p>
            <a:pPr marL="0" indent="0">
              <a:buNone/>
            </a:pPr>
            <a:r>
              <a:rPr lang="en-US" sz="2600" dirty="0"/>
              <a:t>If anyone uses this language, </a:t>
            </a:r>
            <a:r>
              <a:rPr lang="en-US" sz="2600" b="1" dirty="0">
                <a:solidFill>
                  <a:srgbClr val="FF0000"/>
                </a:solidFill>
              </a:rPr>
              <a:t>STOP</a:t>
            </a:r>
            <a:r>
              <a:rPr lang="en-US" sz="2600" dirty="0"/>
              <a:t> and Listen</a:t>
            </a:r>
            <a:r>
              <a:rPr lang="en-US" sz="2600" dirty="0" smtClean="0"/>
              <a:t>.</a:t>
            </a:r>
          </a:p>
          <a:p>
            <a:pPr marL="0" indent="0">
              <a:buNone/>
            </a:pPr>
            <a:r>
              <a:rPr lang="en-US" sz="2600" b="1" dirty="0" smtClean="0"/>
              <a:t>They may be identifying the problem and or have ideas on how to solve it.</a:t>
            </a:r>
            <a:endParaRPr lang="en-US" sz="2600" b="1" dirty="0"/>
          </a:p>
          <a:p>
            <a:endParaRPr lang="en-US" dirty="0"/>
          </a:p>
        </p:txBody>
      </p:sp>
      <p:sp>
        <p:nvSpPr>
          <p:cNvPr id="4" name="Slide Number Placeholder 3">
            <a:extLst>
              <a:ext uri="{FF2B5EF4-FFF2-40B4-BE49-F238E27FC236}">
                <a16:creationId xmlns:a16="http://schemas.microsoft.com/office/drawing/2014/main" xmlns="" id="{0FC57A4F-BFCE-BD46-A300-48D2E50B6362}"/>
              </a:ext>
            </a:extLst>
          </p:cNvPr>
          <p:cNvSpPr>
            <a:spLocks noGrp="1"/>
          </p:cNvSpPr>
          <p:nvPr>
            <p:ph type="sldNum" sz="quarter" idx="12"/>
          </p:nvPr>
        </p:nvSpPr>
        <p:spPr/>
        <p:txBody>
          <a:bodyPr/>
          <a:lstStyle/>
          <a:p>
            <a:fld id="{F2F4AA74-A430-3049-96A0-CCE1C8306991}" type="slidenum">
              <a:rPr lang="en-US" smtClean="0"/>
              <a:t>3</a:t>
            </a:fld>
            <a:endParaRPr lang="en-US" dirty="0"/>
          </a:p>
        </p:txBody>
      </p:sp>
      <p:sp>
        <p:nvSpPr>
          <p:cNvPr id="5" name="Date Placeholder 4"/>
          <p:cNvSpPr>
            <a:spLocks noGrp="1"/>
          </p:cNvSpPr>
          <p:nvPr>
            <p:ph type="dt" sz="half" idx="10"/>
          </p:nvPr>
        </p:nvSpPr>
        <p:spPr/>
        <p:txBody>
          <a:bodyPr/>
          <a:lstStyle/>
          <a:p>
            <a:fld id="{C42FFFE3-917F-3745-97B7-8BE154FDF0D9}" type="datetime1">
              <a:rPr lang="en-CA" smtClean="0"/>
              <a:t>20-02-05</a:t>
            </a:fld>
            <a:endParaRPr lang="en-US" dirty="0"/>
          </a:p>
        </p:txBody>
      </p:sp>
    </p:spTree>
    <p:extLst>
      <p:ext uri="{BB962C8B-B14F-4D97-AF65-F5344CB8AC3E}">
        <p14:creationId xmlns:p14="http://schemas.microsoft.com/office/powerpoint/2010/main" val="21628300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FF"/>
          </a:solidFill>
        </p:spPr>
        <p:txBody>
          <a:bodyPr/>
          <a:lstStyle/>
          <a:p>
            <a:r>
              <a:rPr lang="en-US" b="1" dirty="0" smtClean="0">
                <a:solidFill>
                  <a:schemeClr val="bg1"/>
                </a:solidFill>
              </a:rPr>
              <a:t>Discussion: Protection from aerosols </a:t>
            </a:r>
            <a:endParaRPr lang="en-US" b="1" dirty="0">
              <a:solidFill>
                <a:schemeClr val="bg1"/>
              </a:solidFill>
            </a:endParaRPr>
          </a:p>
        </p:txBody>
      </p:sp>
      <p:sp>
        <p:nvSpPr>
          <p:cNvPr id="3" name="Text Placeholder 2"/>
          <p:cNvSpPr>
            <a:spLocks noGrp="1"/>
          </p:cNvSpPr>
          <p:nvPr>
            <p:ph type="body" idx="1"/>
          </p:nvPr>
        </p:nvSpPr>
        <p:spPr/>
        <p:txBody>
          <a:bodyPr/>
          <a:lstStyle/>
          <a:p>
            <a:r>
              <a:rPr lang="en-US" dirty="0" smtClean="0"/>
              <a:t>Distance: 2 meters</a:t>
            </a:r>
            <a:endParaRPr lang="en-US" dirty="0"/>
          </a:p>
        </p:txBody>
      </p:sp>
      <p:sp>
        <p:nvSpPr>
          <p:cNvPr id="5" name="Text Placeholder 4"/>
          <p:cNvSpPr>
            <a:spLocks noGrp="1"/>
          </p:cNvSpPr>
          <p:nvPr>
            <p:ph type="body" sz="quarter" idx="3"/>
          </p:nvPr>
        </p:nvSpPr>
        <p:spPr/>
        <p:txBody>
          <a:bodyPr/>
          <a:lstStyle/>
          <a:p>
            <a:r>
              <a:rPr lang="en-US" dirty="0" smtClean="0"/>
              <a:t>Protection :</a:t>
            </a:r>
            <a:endParaRPr lang="en-US" dirty="0"/>
          </a:p>
        </p:txBody>
      </p:sp>
      <p:sp>
        <p:nvSpPr>
          <p:cNvPr id="6" name="Content Placeholder 5"/>
          <p:cNvSpPr>
            <a:spLocks noGrp="1"/>
          </p:cNvSpPr>
          <p:nvPr>
            <p:ph sz="quarter" idx="4"/>
          </p:nvPr>
        </p:nvSpPr>
        <p:spPr/>
        <p:txBody>
          <a:bodyPr>
            <a:normAutofit/>
          </a:bodyPr>
          <a:lstStyle/>
          <a:p>
            <a:pPr>
              <a:buFont typeface="Wingdings" charset="2"/>
              <a:buChar char="ü"/>
            </a:pPr>
            <a:r>
              <a:rPr lang="en-US" sz="2400" dirty="0" smtClean="0">
                <a:solidFill>
                  <a:schemeClr val="tx1">
                    <a:lumMod val="95000"/>
                    <a:lumOff val="5000"/>
                  </a:schemeClr>
                </a:solidFill>
              </a:rPr>
              <a:t>If your PPE is displaced and you are grossly contaminated once you DOFF you should shower and change into clean scrubs</a:t>
            </a:r>
          </a:p>
          <a:p>
            <a:pPr>
              <a:buFont typeface="Wingdings" charset="2"/>
              <a:buChar char="ü"/>
            </a:pPr>
            <a:endParaRPr lang="en-US" sz="2400" dirty="0">
              <a:solidFill>
                <a:schemeClr val="tx1">
                  <a:lumMod val="95000"/>
                  <a:lumOff val="5000"/>
                </a:schemeClr>
              </a:solidFill>
            </a:endParaRPr>
          </a:p>
          <a:p>
            <a:pPr marL="0" indent="0">
              <a:buNone/>
            </a:pPr>
            <a:endParaRPr lang="en-US" sz="2400" dirty="0">
              <a:solidFill>
                <a:schemeClr val="tx1">
                  <a:lumMod val="95000"/>
                  <a:lumOff val="5000"/>
                </a:schemeClr>
              </a:solidFill>
            </a:endParaRPr>
          </a:p>
          <a:p>
            <a:pPr>
              <a:buFont typeface="Wingdings" charset="2"/>
              <a:buChar char="ü"/>
            </a:pPr>
            <a:endParaRPr lang="en-US" sz="2400" dirty="0">
              <a:solidFill>
                <a:schemeClr val="tx1">
                  <a:lumMod val="95000"/>
                  <a:lumOff val="5000"/>
                </a:schemeClr>
              </a:solidFill>
            </a:endParaRPr>
          </a:p>
        </p:txBody>
      </p:sp>
      <p:sp>
        <p:nvSpPr>
          <p:cNvPr id="7" name="Date Placeholder 6"/>
          <p:cNvSpPr>
            <a:spLocks noGrp="1"/>
          </p:cNvSpPr>
          <p:nvPr>
            <p:ph type="dt" sz="half" idx="10"/>
          </p:nvPr>
        </p:nvSpPr>
        <p:spPr/>
        <p:txBody>
          <a:bodyPr/>
          <a:lstStyle/>
          <a:p>
            <a:fld id="{6B30C530-96AB-FE45-AD64-2BD6A4F6BFF1}" type="datetime1">
              <a:rPr lang="en-CA" smtClean="0"/>
              <a:t>20-02-05</a:t>
            </a:fld>
            <a:endParaRPr lang="en-US" dirty="0"/>
          </a:p>
        </p:txBody>
      </p:sp>
      <p:sp>
        <p:nvSpPr>
          <p:cNvPr id="9" name="Slide Number Placeholder 8"/>
          <p:cNvSpPr>
            <a:spLocks noGrp="1"/>
          </p:cNvSpPr>
          <p:nvPr>
            <p:ph type="sldNum" sz="quarter" idx="12"/>
          </p:nvPr>
        </p:nvSpPr>
        <p:spPr/>
        <p:txBody>
          <a:bodyPr/>
          <a:lstStyle/>
          <a:p>
            <a:fld id="{404A66C0-07A6-43D8-A069-BB9F82DF5EC4}" type="slidenum">
              <a:rPr lang="en-US" smtClean="0"/>
              <a:t>30</a:t>
            </a:fld>
            <a:endParaRPr lang="en-US" dirty="0"/>
          </a:p>
        </p:txBody>
      </p:sp>
      <p:pic>
        <p:nvPicPr>
          <p:cNvPr id="10" name="Content Placeholder 6">
            <a:extLst>
              <a:ext uri="{FF2B5EF4-FFF2-40B4-BE49-F238E27FC236}">
                <a16:creationId xmlns:a16="http://schemas.microsoft.com/office/drawing/2014/main" xmlns="" id="{8479D13F-D4C9-1048-9DAB-D993EA2DE989}"/>
              </a:ext>
            </a:extLst>
          </p:cNvPr>
          <p:cNvPicPr>
            <a:picLocks noGrp="1" noChangeAspect="1"/>
          </p:cNvPicPr>
          <p:nvPr>
            <p:ph sz="half" idx="2"/>
          </p:nvPr>
        </p:nvPicPr>
        <p:blipFill>
          <a:blip r:embed="rId2"/>
          <a:srcRect t="12713" b="12713"/>
          <a:stretch>
            <a:fillRect/>
          </a:stretch>
        </p:blipFill>
        <p:spPr/>
      </p:pic>
    </p:spTree>
    <p:extLst>
      <p:ext uri="{BB962C8B-B14F-4D97-AF65-F5344CB8AC3E}">
        <p14:creationId xmlns:p14="http://schemas.microsoft.com/office/powerpoint/2010/main" val="37318517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pPr algn="ctr"/>
            <a:r>
              <a:rPr lang="en-US" b="1" dirty="0" smtClean="0">
                <a:solidFill>
                  <a:schemeClr val="bg1"/>
                </a:solidFill>
              </a:rPr>
              <a:t>Protected Controlled Intubation Procedure</a:t>
            </a:r>
            <a:endParaRPr lang="en-US" b="1" dirty="0">
              <a:solidFill>
                <a:schemeClr val="bg1"/>
              </a:solidFill>
            </a:endParaRPr>
          </a:p>
        </p:txBody>
      </p:sp>
      <p:sp>
        <p:nvSpPr>
          <p:cNvPr id="5" name="Content Placeholder 4"/>
          <p:cNvSpPr>
            <a:spLocks noGrp="1"/>
          </p:cNvSpPr>
          <p:nvPr>
            <p:ph sz="half" idx="2"/>
          </p:nvPr>
        </p:nvSpPr>
        <p:spPr>
          <a:solidFill>
            <a:schemeClr val="accent2">
              <a:lumMod val="20000"/>
              <a:lumOff val="80000"/>
            </a:schemeClr>
          </a:solidFill>
        </p:spPr>
        <p:txBody>
          <a:bodyPr>
            <a:normAutofit fontScale="85000" lnSpcReduction="10000"/>
          </a:bodyPr>
          <a:lstStyle/>
          <a:p>
            <a:pPr>
              <a:buFont typeface="Courier New" panose="02070309020205020404" pitchFamily="49" charset="0"/>
              <a:buChar char="o"/>
            </a:pPr>
            <a:r>
              <a:rPr lang="en-US" sz="2400" b="1" dirty="0" smtClean="0"/>
              <a:t>Hi Ox Mask with Exhalation Filter</a:t>
            </a:r>
          </a:p>
          <a:p>
            <a:pPr>
              <a:buFont typeface="Courier New" panose="02070309020205020404" pitchFamily="49" charset="0"/>
              <a:buChar char="o"/>
            </a:pPr>
            <a:r>
              <a:rPr lang="en-US" sz="2400" b="1" dirty="0" smtClean="0"/>
              <a:t>Video Laryngoscope </a:t>
            </a:r>
            <a:r>
              <a:rPr lang="en-US" sz="2400" dirty="0" smtClean="0"/>
              <a:t>(1</a:t>
            </a:r>
            <a:r>
              <a:rPr lang="en-US" sz="2400" baseline="30000" dirty="0" smtClean="0"/>
              <a:t>st</a:t>
            </a:r>
            <a:r>
              <a:rPr lang="en-US" sz="2400" dirty="0" smtClean="0"/>
              <a:t> choice If available. You are further from Pt.'s AW))</a:t>
            </a:r>
          </a:p>
          <a:p>
            <a:pPr>
              <a:buFont typeface="Courier New" panose="02070309020205020404" pitchFamily="49" charset="0"/>
              <a:buChar char="o"/>
            </a:pPr>
            <a:r>
              <a:rPr lang="en-US" sz="2400" dirty="0" smtClean="0"/>
              <a:t>Direct Laryngoscope (2</a:t>
            </a:r>
            <a:r>
              <a:rPr lang="en-US" sz="2400" baseline="30000" dirty="0" smtClean="0"/>
              <a:t>nd</a:t>
            </a:r>
            <a:r>
              <a:rPr lang="en-US" sz="2400" dirty="0" smtClean="0"/>
              <a:t> choice)</a:t>
            </a:r>
          </a:p>
          <a:p>
            <a:pPr>
              <a:buFont typeface="Courier New" panose="02070309020205020404" pitchFamily="49" charset="0"/>
              <a:buChar char="o"/>
            </a:pPr>
            <a:r>
              <a:rPr lang="en-US" sz="2400" dirty="0" smtClean="0"/>
              <a:t>Supraglottic Airway (SGA) alternate to BVM</a:t>
            </a:r>
          </a:p>
          <a:p>
            <a:pPr>
              <a:buFont typeface="Courier New" panose="02070309020205020404" pitchFamily="49" charset="0"/>
              <a:buChar char="o"/>
            </a:pPr>
            <a:r>
              <a:rPr lang="en-US" sz="2400" dirty="0" smtClean="0"/>
              <a:t>Surgical AW kit (If above fail)</a:t>
            </a:r>
          </a:p>
          <a:p>
            <a:pPr>
              <a:buFont typeface="Courier New" panose="02070309020205020404" pitchFamily="49" charset="0"/>
              <a:buChar char="o"/>
            </a:pPr>
            <a:r>
              <a:rPr lang="en-US" sz="2400" dirty="0" smtClean="0"/>
              <a:t>Other standard intubation equipment including filters for ETT, SGA</a:t>
            </a:r>
          </a:p>
          <a:p>
            <a:pPr>
              <a:buFont typeface="Courier New" panose="02070309020205020404" pitchFamily="49" charset="0"/>
              <a:buChar char="o"/>
            </a:pPr>
            <a:r>
              <a:rPr lang="en-US" sz="2400" dirty="0" smtClean="0"/>
              <a:t>IV/IO (2 if possible); Cardiac Monitor;EtC02; 02 Sat</a:t>
            </a:r>
          </a:p>
          <a:p>
            <a:pPr>
              <a:buFont typeface="Courier New" panose="02070309020205020404" pitchFamily="49" charset="0"/>
              <a:buChar char="o"/>
            </a:pPr>
            <a:r>
              <a:rPr lang="en-US" sz="2400" dirty="0" smtClean="0"/>
              <a:t>Ventilator</a:t>
            </a:r>
          </a:p>
          <a:p>
            <a:pPr>
              <a:buFont typeface="Courier New" panose="02070309020205020404" pitchFamily="49" charset="0"/>
              <a:buChar char="o"/>
            </a:pPr>
            <a:endParaRPr lang="en-US" sz="2400" b="1" dirty="0" smtClean="0"/>
          </a:p>
          <a:p>
            <a:pPr>
              <a:buFont typeface="Courier New" panose="02070309020205020404" pitchFamily="49" charset="0"/>
              <a:buChar char="o"/>
            </a:pPr>
            <a:endParaRPr lang="en-US" sz="2400" b="1" dirty="0" smtClean="0"/>
          </a:p>
        </p:txBody>
      </p:sp>
      <p:sp>
        <p:nvSpPr>
          <p:cNvPr id="6" name="Text Placeholder 5"/>
          <p:cNvSpPr>
            <a:spLocks noGrp="1"/>
          </p:cNvSpPr>
          <p:nvPr>
            <p:ph type="body" sz="quarter" idx="3"/>
          </p:nvPr>
        </p:nvSpPr>
        <p:spPr>
          <a:solidFill>
            <a:srgbClr val="FF0000"/>
          </a:solidFill>
        </p:spPr>
        <p:txBody>
          <a:bodyPr/>
          <a:lstStyle/>
          <a:p>
            <a:r>
              <a:rPr lang="en-US" dirty="0">
                <a:solidFill>
                  <a:schemeClr val="bg1"/>
                </a:solidFill>
              </a:rPr>
              <a:t>D</a:t>
            </a:r>
            <a:r>
              <a:rPr lang="en-US" dirty="0" smtClean="0">
                <a:solidFill>
                  <a:schemeClr val="bg1"/>
                </a:solidFill>
              </a:rPr>
              <a:t>rugs</a:t>
            </a:r>
            <a:endParaRPr lang="en-US" dirty="0">
              <a:solidFill>
                <a:schemeClr val="bg1"/>
              </a:solidFill>
            </a:endParaRPr>
          </a:p>
        </p:txBody>
      </p:sp>
      <p:sp>
        <p:nvSpPr>
          <p:cNvPr id="7" name="Content Placeholder 6"/>
          <p:cNvSpPr>
            <a:spLocks noGrp="1"/>
          </p:cNvSpPr>
          <p:nvPr>
            <p:ph sz="quarter" idx="4"/>
          </p:nvPr>
        </p:nvSpPr>
        <p:spPr>
          <a:solidFill>
            <a:schemeClr val="bg1">
              <a:lumMod val="95000"/>
            </a:schemeClr>
          </a:solidFill>
        </p:spPr>
        <p:txBody>
          <a:bodyPr>
            <a:normAutofit/>
          </a:bodyPr>
          <a:lstStyle/>
          <a:p>
            <a:pPr>
              <a:buFont typeface="Courier New" panose="02070309020205020404" pitchFamily="49" charset="0"/>
              <a:buChar char="o"/>
            </a:pPr>
            <a:r>
              <a:rPr lang="en-US" sz="2400" dirty="0" smtClean="0"/>
              <a:t>Induction</a:t>
            </a:r>
          </a:p>
          <a:p>
            <a:pPr>
              <a:buFont typeface="Courier New" panose="02070309020205020404" pitchFamily="49" charset="0"/>
              <a:buChar char="o"/>
            </a:pPr>
            <a:r>
              <a:rPr lang="en-US" sz="2400" b="1" dirty="0" smtClean="0"/>
              <a:t>Paralytics</a:t>
            </a:r>
          </a:p>
          <a:p>
            <a:pPr>
              <a:buFont typeface="Courier New" panose="02070309020205020404" pitchFamily="49" charset="0"/>
              <a:buChar char="o"/>
            </a:pPr>
            <a:r>
              <a:rPr lang="en-US" sz="2400" dirty="0" smtClean="0"/>
              <a:t>Post intubation analgesic/sedation</a:t>
            </a:r>
          </a:p>
          <a:p>
            <a:pPr>
              <a:buFont typeface="Courier New" panose="02070309020205020404" pitchFamily="49" charset="0"/>
              <a:buChar char="o"/>
            </a:pPr>
            <a:r>
              <a:rPr lang="en-US" sz="2400" dirty="0" smtClean="0"/>
              <a:t>Rescue medications  (e.g. for hypotension)</a:t>
            </a:r>
            <a:endParaRPr lang="en-US" sz="2400" dirty="0"/>
          </a:p>
        </p:txBody>
      </p:sp>
      <p:sp>
        <p:nvSpPr>
          <p:cNvPr id="3" name="Text Placeholder 2"/>
          <p:cNvSpPr>
            <a:spLocks noGrp="1"/>
          </p:cNvSpPr>
          <p:nvPr>
            <p:ph type="body" idx="1"/>
          </p:nvPr>
        </p:nvSpPr>
        <p:spPr>
          <a:solidFill>
            <a:srgbClr val="FF0000"/>
          </a:solidFill>
        </p:spPr>
        <p:txBody>
          <a:bodyPr/>
          <a:lstStyle/>
          <a:p>
            <a:r>
              <a:rPr lang="en-US" dirty="0" smtClean="0">
                <a:solidFill>
                  <a:schemeClr val="bg1"/>
                </a:solidFill>
              </a:rPr>
              <a:t>Equipment</a:t>
            </a:r>
            <a:endParaRPr lang="en-US" dirty="0">
              <a:solidFill>
                <a:schemeClr val="bg1"/>
              </a:solidFill>
            </a:endParaRPr>
          </a:p>
        </p:txBody>
      </p:sp>
      <p:sp>
        <p:nvSpPr>
          <p:cNvPr id="4" name="Date Placeholder 3"/>
          <p:cNvSpPr>
            <a:spLocks noGrp="1"/>
          </p:cNvSpPr>
          <p:nvPr>
            <p:ph type="dt" sz="half" idx="10"/>
          </p:nvPr>
        </p:nvSpPr>
        <p:spPr/>
        <p:txBody>
          <a:bodyPr/>
          <a:lstStyle/>
          <a:p>
            <a:fld id="{23CECA69-C88F-FD48-893E-670A07E6AD03}" type="datetime1">
              <a:rPr lang="en-CA" smtClean="0"/>
              <a:t>20-02-05</a:t>
            </a:fld>
            <a:endParaRPr lang="en-US" dirty="0"/>
          </a:p>
        </p:txBody>
      </p:sp>
      <p:sp>
        <p:nvSpPr>
          <p:cNvPr id="8" name="Slide Number Placeholder 7"/>
          <p:cNvSpPr>
            <a:spLocks noGrp="1"/>
          </p:cNvSpPr>
          <p:nvPr>
            <p:ph type="sldNum" sz="quarter" idx="12"/>
          </p:nvPr>
        </p:nvSpPr>
        <p:spPr/>
        <p:txBody>
          <a:bodyPr/>
          <a:lstStyle/>
          <a:p>
            <a:fld id="{404A66C0-07A6-43D8-A069-BB9F82DF5EC4}" type="slidenum">
              <a:rPr lang="en-US" smtClean="0"/>
              <a:t>31</a:t>
            </a:fld>
            <a:endParaRPr lang="en-US" dirty="0"/>
          </a:p>
        </p:txBody>
      </p:sp>
    </p:spTree>
    <p:extLst>
      <p:ext uri="{BB962C8B-B14F-4D97-AF65-F5344CB8AC3E}">
        <p14:creationId xmlns:p14="http://schemas.microsoft.com/office/powerpoint/2010/main" val="19033393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0070C0"/>
          </a:solidFill>
        </p:spPr>
        <p:txBody>
          <a:bodyPr/>
          <a:lstStyle/>
          <a:p>
            <a:r>
              <a:rPr lang="en-US" b="1" dirty="0" smtClean="0">
                <a:solidFill>
                  <a:schemeClr val="bg1"/>
                </a:solidFill>
              </a:rPr>
              <a:t>PPE Protected Controlled Intubation Procedure</a:t>
            </a:r>
            <a:endParaRPr lang="en-US" b="1" dirty="0">
              <a:solidFill>
                <a:schemeClr val="bg1"/>
              </a:solidFill>
            </a:endParaRPr>
          </a:p>
        </p:txBody>
      </p:sp>
      <p:sp>
        <p:nvSpPr>
          <p:cNvPr id="19" name="Text Placeholder 18"/>
          <p:cNvSpPr>
            <a:spLocks noGrp="1"/>
          </p:cNvSpPr>
          <p:nvPr>
            <p:ph type="body" idx="1"/>
          </p:nvPr>
        </p:nvSpPr>
        <p:spPr>
          <a:solidFill>
            <a:srgbClr val="FFFF00"/>
          </a:solidFill>
        </p:spPr>
        <p:txBody>
          <a:bodyPr/>
          <a:lstStyle/>
          <a:p>
            <a:r>
              <a:rPr lang="en-US" dirty="0" smtClean="0"/>
              <a:t>Checklists completed</a:t>
            </a:r>
            <a:endParaRPr lang="en-US" dirty="0"/>
          </a:p>
        </p:txBody>
      </p:sp>
      <p:sp>
        <p:nvSpPr>
          <p:cNvPr id="20" name="Content Placeholder 19"/>
          <p:cNvSpPr>
            <a:spLocks noGrp="1"/>
          </p:cNvSpPr>
          <p:nvPr>
            <p:ph sz="half" idx="2"/>
          </p:nvPr>
        </p:nvSpPr>
        <p:spPr>
          <a:solidFill>
            <a:schemeClr val="bg1">
              <a:lumMod val="95000"/>
            </a:schemeClr>
          </a:solidFill>
        </p:spPr>
        <p:txBody>
          <a:bodyPr/>
          <a:lstStyle/>
          <a:p>
            <a:r>
              <a:rPr lang="en-US" dirty="0"/>
              <a:t>Indications met</a:t>
            </a:r>
          </a:p>
          <a:p>
            <a:r>
              <a:rPr lang="en-US" dirty="0"/>
              <a:t>Patient placed appropriate Room</a:t>
            </a:r>
          </a:p>
          <a:p>
            <a:r>
              <a:rPr lang="en-US" dirty="0"/>
              <a:t>PPE Donned under observation of Safety Officer</a:t>
            </a:r>
          </a:p>
          <a:p>
            <a:r>
              <a:rPr lang="en-US" dirty="0"/>
              <a:t>Equipment and Drugs Checked</a:t>
            </a:r>
          </a:p>
          <a:p>
            <a:r>
              <a:rPr lang="en-US" dirty="0"/>
              <a:t>Team Brief Completed</a:t>
            </a:r>
          </a:p>
          <a:p>
            <a:endParaRPr lang="en-US" dirty="0"/>
          </a:p>
        </p:txBody>
      </p:sp>
      <p:sp>
        <p:nvSpPr>
          <p:cNvPr id="21" name="Text Placeholder 20"/>
          <p:cNvSpPr>
            <a:spLocks noGrp="1"/>
          </p:cNvSpPr>
          <p:nvPr>
            <p:ph type="body" sz="quarter" idx="3"/>
          </p:nvPr>
        </p:nvSpPr>
        <p:spPr>
          <a:solidFill>
            <a:srgbClr val="FF0000"/>
          </a:solidFill>
        </p:spPr>
        <p:txBody>
          <a:bodyPr/>
          <a:lstStyle/>
          <a:p>
            <a:r>
              <a:rPr lang="en-US" dirty="0" smtClean="0">
                <a:solidFill>
                  <a:schemeClr val="bg1">
                    <a:lumMod val="95000"/>
                  </a:schemeClr>
                </a:solidFill>
              </a:rPr>
              <a:t>Intubation</a:t>
            </a:r>
            <a:endParaRPr lang="en-US" dirty="0">
              <a:solidFill>
                <a:schemeClr val="bg1">
                  <a:lumMod val="95000"/>
                </a:schemeClr>
              </a:solidFill>
            </a:endParaRPr>
          </a:p>
        </p:txBody>
      </p:sp>
      <p:sp>
        <p:nvSpPr>
          <p:cNvPr id="22" name="Content Placeholder 21"/>
          <p:cNvSpPr>
            <a:spLocks noGrp="1"/>
          </p:cNvSpPr>
          <p:nvPr>
            <p:ph sz="quarter" idx="4"/>
          </p:nvPr>
        </p:nvSpPr>
        <p:spPr>
          <a:solidFill>
            <a:schemeClr val="bg1">
              <a:lumMod val="95000"/>
            </a:schemeClr>
          </a:solidFill>
        </p:spPr>
        <p:txBody>
          <a:bodyPr>
            <a:normAutofit fontScale="70000" lnSpcReduction="20000"/>
          </a:bodyPr>
          <a:lstStyle/>
          <a:p>
            <a:r>
              <a:rPr lang="en-US" dirty="0" smtClean="0"/>
              <a:t>Pre-Oxygenation Hi Ox with *exhalation filter</a:t>
            </a:r>
          </a:p>
          <a:p>
            <a:r>
              <a:rPr lang="en-US" dirty="0" smtClean="0"/>
              <a:t>*AVOID BVM</a:t>
            </a:r>
          </a:p>
          <a:p>
            <a:r>
              <a:rPr lang="en-US" dirty="0" smtClean="0"/>
              <a:t>*RSI Unless Contraindication</a:t>
            </a:r>
          </a:p>
          <a:p>
            <a:r>
              <a:rPr lang="en-US" dirty="0" smtClean="0"/>
              <a:t>Video Laryngoscope first choice if available. DL Back Up. </a:t>
            </a:r>
          </a:p>
          <a:p>
            <a:r>
              <a:rPr lang="en-US" dirty="0" smtClean="0"/>
              <a:t>If appropriate consider Bougie then ETT</a:t>
            </a:r>
          </a:p>
          <a:p>
            <a:r>
              <a:rPr lang="en-US" dirty="0" smtClean="0"/>
              <a:t>ETT with inline suction </a:t>
            </a:r>
          </a:p>
          <a:p>
            <a:r>
              <a:rPr lang="en-US" dirty="0" smtClean="0"/>
              <a:t>Confirm placement with EtC02</a:t>
            </a:r>
          </a:p>
          <a:p>
            <a:r>
              <a:rPr lang="en-US" dirty="0" smtClean="0"/>
              <a:t>Filter on ETT</a:t>
            </a:r>
          </a:p>
          <a:p>
            <a:r>
              <a:rPr lang="en-US" dirty="0" smtClean="0"/>
              <a:t>Ventilator Settings</a:t>
            </a:r>
          </a:p>
          <a:p>
            <a:r>
              <a:rPr lang="en-US" dirty="0" smtClean="0"/>
              <a:t>Post ETT Sedation/analgesics/paralytics</a:t>
            </a:r>
          </a:p>
          <a:p>
            <a:endParaRPr lang="en-US" dirty="0" smtClean="0"/>
          </a:p>
          <a:p>
            <a:endParaRPr lang="en-US" dirty="0" smtClean="0"/>
          </a:p>
          <a:p>
            <a:endParaRPr lang="en-US" dirty="0" smtClean="0"/>
          </a:p>
          <a:p>
            <a:endParaRPr lang="en-US" dirty="0"/>
          </a:p>
        </p:txBody>
      </p:sp>
      <p:sp>
        <p:nvSpPr>
          <p:cNvPr id="23" name="Date Placeholder 22"/>
          <p:cNvSpPr>
            <a:spLocks noGrp="1"/>
          </p:cNvSpPr>
          <p:nvPr>
            <p:ph type="dt" sz="half" idx="10"/>
          </p:nvPr>
        </p:nvSpPr>
        <p:spPr/>
        <p:txBody>
          <a:bodyPr/>
          <a:lstStyle/>
          <a:p>
            <a:fld id="{F4195BEC-9814-9941-B088-E4B32799A1EA}" type="datetime1">
              <a:rPr lang="en-CA" smtClean="0"/>
              <a:t>20-02-05</a:t>
            </a:fld>
            <a:endParaRPr lang="en-US" dirty="0"/>
          </a:p>
        </p:txBody>
      </p:sp>
      <p:sp>
        <p:nvSpPr>
          <p:cNvPr id="24" name="Slide Number Placeholder 23"/>
          <p:cNvSpPr>
            <a:spLocks noGrp="1"/>
          </p:cNvSpPr>
          <p:nvPr>
            <p:ph type="sldNum" sz="quarter" idx="12"/>
          </p:nvPr>
        </p:nvSpPr>
        <p:spPr/>
        <p:txBody>
          <a:bodyPr/>
          <a:lstStyle/>
          <a:p>
            <a:fld id="{404A66C0-07A6-43D8-A069-BB9F82DF5EC4}" type="slidenum">
              <a:rPr lang="en-US" smtClean="0"/>
              <a:t>32</a:t>
            </a:fld>
            <a:endParaRPr lang="en-US" dirty="0"/>
          </a:p>
        </p:txBody>
      </p:sp>
    </p:spTree>
    <p:extLst>
      <p:ext uri="{BB962C8B-B14F-4D97-AF65-F5344CB8AC3E}">
        <p14:creationId xmlns:p14="http://schemas.microsoft.com/office/powerpoint/2010/main" val="183957502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smtClean="0">
                <a:solidFill>
                  <a:schemeClr val="bg1"/>
                </a:solidFill>
              </a:rPr>
              <a:t>DOFFING: TAKE YOUR TIME</a:t>
            </a:r>
            <a:endParaRPr lang="en-US" b="1" dirty="0">
              <a:solidFill>
                <a:schemeClr val="bg1"/>
              </a:solidFill>
            </a:endParaRPr>
          </a:p>
        </p:txBody>
      </p:sp>
      <p:sp>
        <p:nvSpPr>
          <p:cNvPr id="7" name="Content Placeholder 6"/>
          <p:cNvSpPr>
            <a:spLocks noGrp="1"/>
          </p:cNvSpPr>
          <p:nvPr>
            <p:ph sz="half" idx="1"/>
          </p:nvPr>
        </p:nvSpPr>
        <p:spPr/>
        <p:txBody>
          <a:bodyPr/>
          <a:lstStyle/>
          <a:p>
            <a:r>
              <a:rPr lang="en-US" dirty="0" smtClean="0"/>
              <a:t>Done under the watchful eyes of your Safety Officer </a:t>
            </a:r>
          </a:p>
          <a:p>
            <a:r>
              <a:rPr lang="en-US" dirty="0" smtClean="0"/>
              <a:t>If you feel you have had a breech, that involve you head or neck (or other), shower and change into clean scrubs</a:t>
            </a:r>
          </a:p>
          <a:p>
            <a:r>
              <a:rPr lang="en-US" dirty="0" smtClean="0"/>
              <a:t>You facility may have a designated shower /change room for this.</a:t>
            </a:r>
            <a:endParaRPr lang="en-US" dirty="0"/>
          </a:p>
        </p:txBody>
      </p:sp>
      <p:pic>
        <p:nvPicPr>
          <p:cNvPr id="3" name="Content Placeholder 2" descr="Screen Shot 2020-01-31 at 11.21.57 AM.png"/>
          <p:cNvPicPr>
            <a:picLocks noGrp="1" noChangeAspect="1"/>
          </p:cNvPicPr>
          <p:nvPr>
            <p:ph sz="half" idx="2"/>
          </p:nvPr>
        </p:nvPicPr>
        <p:blipFill>
          <a:blip r:embed="rId2">
            <a:extLst>
              <a:ext uri="{28A0092B-C50C-407E-A947-70E740481C1C}">
                <a14:useLocalDpi xmlns:a14="http://schemas.microsoft.com/office/drawing/2010/main" val="0"/>
              </a:ext>
            </a:extLst>
          </a:blip>
          <a:srcRect l="6500" r="6500"/>
          <a:stretch>
            <a:fillRect/>
          </a:stretch>
        </p:blipFill>
        <p:spPr/>
      </p:pic>
      <p:sp>
        <p:nvSpPr>
          <p:cNvPr id="9" name="Date Placeholder 8"/>
          <p:cNvSpPr>
            <a:spLocks noGrp="1"/>
          </p:cNvSpPr>
          <p:nvPr>
            <p:ph type="dt" sz="half" idx="10"/>
          </p:nvPr>
        </p:nvSpPr>
        <p:spPr/>
        <p:txBody>
          <a:bodyPr/>
          <a:lstStyle/>
          <a:p>
            <a:fld id="{7E62C5E5-9E54-6741-8542-E62ED4470DA9}" type="datetime1">
              <a:rPr lang="en-CA" smtClean="0"/>
              <a:t>20-02-05</a:t>
            </a:fld>
            <a:endParaRPr lang="en-US" dirty="0"/>
          </a:p>
        </p:txBody>
      </p:sp>
      <p:sp>
        <p:nvSpPr>
          <p:cNvPr id="10" name="Slide Number Placeholder 9"/>
          <p:cNvSpPr>
            <a:spLocks noGrp="1"/>
          </p:cNvSpPr>
          <p:nvPr>
            <p:ph type="sldNum" sz="quarter" idx="12"/>
          </p:nvPr>
        </p:nvSpPr>
        <p:spPr/>
        <p:txBody>
          <a:bodyPr/>
          <a:lstStyle/>
          <a:p>
            <a:fld id="{404A66C0-07A6-43D8-A069-BB9F82DF5EC4}" type="slidenum">
              <a:rPr lang="en-US" smtClean="0"/>
              <a:t>33</a:t>
            </a:fld>
            <a:endParaRPr lang="en-US" dirty="0"/>
          </a:p>
        </p:txBody>
      </p:sp>
    </p:spTree>
    <p:extLst>
      <p:ext uri="{BB962C8B-B14F-4D97-AF65-F5344CB8AC3E}">
        <p14:creationId xmlns:p14="http://schemas.microsoft.com/office/powerpoint/2010/main" val="1345948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r>
              <a:rPr lang="en-US" b="1" dirty="0" smtClean="0">
                <a:solidFill>
                  <a:schemeClr val="bg1"/>
                </a:solidFill>
              </a:rPr>
              <a:t>Debrief</a:t>
            </a:r>
            <a:endParaRPr lang="en-US" b="1" dirty="0">
              <a:solidFill>
                <a:schemeClr val="bg1"/>
              </a:solidFill>
            </a:endParaRPr>
          </a:p>
        </p:txBody>
      </p:sp>
      <p:sp>
        <p:nvSpPr>
          <p:cNvPr id="7" name="Content Placeholder 6"/>
          <p:cNvSpPr>
            <a:spLocks noGrp="1"/>
          </p:cNvSpPr>
          <p:nvPr>
            <p:ph sz="half" idx="1"/>
          </p:nvPr>
        </p:nvSpPr>
        <p:spPr/>
        <p:txBody>
          <a:bodyPr/>
          <a:lstStyle/>
          <a:p>
            <a:r>
              <a:rPr lang="en-US" dirty="0" smtClean="0"/>
              <a:t>Find a quiet place to discuss the process and look for areas to improve</a:t>
            </a:r>
          </a:p>
          <a:p>
            <a:r>
              <a:rPr lang="en-US" dirty="0" smtClean="0"/>
              <a:t>Safety Officer to facilitate, record key points that may benefit other teams AND remind all Team members they have been exposed and continue to self screen for symptoms daily.</a:t>
            </a:r>
          </a:p>
          <a:p>
            <a:endParaRPr lang="en-US" dirty="0"/>
          </a:p>
        </p:txBody>
      </p:sp>
      <p:pic>
        <p:nvPicPr>
          <p:cNvPr id="3" name="Content Placeholder 2" descr="Screen Shot 2020-01-31 at 11.22.45 AM.png"/>
          <p:cNvPicPr>
            <a:picLocks noGrp="1" noChangeAspect="1"/>
          </p:cNvPicPr>
          <p:nvPr>
            <p:ph sz="half" idx="2"/>
          </p:nvPr>
        </p:nvPicPr>
        <p:blipFill>
          <a:blip r:embed="rId2">
            <a:extLst>
              <a:ext uri="{28A0092B-C50C-407E-A947-70E740481C1C}">
                <a14:useLocalDpi xmlns:a14="http://schemas.microsoft.com/office/drawing/2010/main" val="0"/>
              </a:ext>
            </a:extLst>
          </a:blip>
          <a:srcRect t="-19561" b="-19561"/>
          <a:stretch>
            <a:fillRect/>
          </a:stretch>
        </p:blipFill>
        <p:spPr/>
      </p:pic>
      <p:sp>
        <p:nvSpPr>
          <p:cNvPr id="9" name="Date Placeholder 8"/>
          <p:cNvSpPr>
            <a:spLocks noGrp="1"/>
          </p:cNvSpPr>
          <p:nvPr>
            <p:ph type="dt" sz="half" idx="10"/>
          </p:nvPr>
        </p:nvSpPr>
        <p:spPr/>
        <p:txBody>
          <a:bodyPr/>
          <a:lstStyle/>
          <a:p>
            <a:fld id="{C6DBB0BB-EC0A-E147-902D-51E4616C09CE}" type="datetime1">
              <a:rPr lang="en-CA" smtClean="0"/>
              <a:t>20-02-05</a:t>
            </a:fld>
            <a:endParaRPr lang="en-US" dirty="0"/>
          </a:p>
        </p:txBody>
      </p:sp>
      <p:sp>
        <p:nvSpPr>
          <p:cNvPr id="10" name="Slide Number Placeholder 9"/>
          <p:cNvSpPr>
            <a:spLocks noGrp="1"/>
          </p:cNvSpPr>
          <p:nvPr>
            <p:ph type="sldNum" sz="quarter" idx="12"/>
          </p:nvPr>
        </p:nvSpPr>
        <p:spPr/>
        <p:txBody>
          <a:bodyPr/>
          <a:lstStyle/>
          <a:p>
            <a:fld id="{404A66C0-07A6-43D8-A069-BB9F82DF5EC4}" type="slidenum">
              <a:rPr lang="en-US" smtClean="0"/>
              <a:t>34</a:t>
            </a:fld>
            <a:endParaRPr lang="en-US" dirty="0"/>
          </a:p>
        </p:txBody>
      </p:sp>
    </p:spTree>
    <p:extLst>
      <p:ext uri="{BB962C8B-B14F-4D97-AF65-F5344CB8AC3E}">
        <p14:creationId xmlns:p14="http://schemas.microsoft.com/office/powerpoint/2010/main" val="7680397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0"/>
          </a:solidFill>
        </p:spPr>
        <p:txBody>
          <a:bodyPr/>
          <a:lstStyle/>
          <a:p>
            <a:pPr algn="ctr"/>
            <a:r>
              <a:rPr lang="en-US" b="1" dirty="0" smtClean="0">
                <a:solidFill>
                  <a:schemeClr val="bg1"/>
                </a:solidFill>
              </a:rPr>
              <a:t>Protected Code Blue Cardiac Arrest</a:t>
            </a:r>
            <a:br>
              <a:rPr lang="en-US" b="1" dirty="0" smtClean="0">
                <a:solidFill>
                  <a:schemeClr val="bg1"/>
                </a:solidFill>
              </a:rPr>
            </a:br>
            <a:r>
              <a:rPr lang="en-US" b="1" dirty="0" smtClean="0">
                <a:solidFill>
                  <a:schemeClr val="bg1"/>
                </a:solidFill>
              </a:rPr>
              <a:t>for 2019 n Co V</a:t>
            </a:r>
            <a:endParaRPr lang="en-US" b="1" dirty="0">
              <a:solidFill>
                <a:schemeClr val="bg1"/>
              </a:solidFill>
            </a:endParaRPr>
          </a:p>
        </p:txBody>
      </p:sp>
      <p:graphicFrame>
        <p:nvGraphicFramePr>
          <p:cNvPr id="3" name="Diagram 2"/>
          <p:cNvGraphicFramePr/>
          <p:nvPr>
            <p:extLst>
              <p:ext uri="{D42A27DB-BD31-4B8C-83A1-F6EECF244321}">
                <p14:modId xmlns:p14="http://schemas.microsoft.com/office/powerpoint/2010/main" val="2255526862"/>
              </p:ext>
            </p:extLst>
          </p:nvPr>
        </p:nvGraphicFramePr>
        <p:xfrm>
          <a:off x="2670827" y="1922164"/>
          <a:ext cx="6510751" cy="4102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047D257A-0EB9-AB4A-8909-72207701651D}" type="datetime1">
              <a:rPr lang="en-CA" smtClean="0"/>
              <a:t>20-02-05</a:t>
            </a:fld>
            <a:endParaRPr lang="en-US" dirty="0"/>
          </a:p>
        </p:txBody>
      </p:sp>
      <p:sp>
        <p:nvSpPr>
          <p:cNvPr id="5" name="Slide Number Placeholder 4"/>
          <p:cNvSpPr>
            <a:spLocks noGrp="1"/>
          </p:cNvSpPr>
          <p:nvPr>
            <p:ph type="sldNum" sz="quarter" idx="12"/>
          </p:nvPr>
        </p:nvSpPr>
        <p:spPr/>
        <p:txBody>
          <a:bodyPr/>
          <a:lstStyle/>
          <a:p>
            <a:fld id="{404A66C0-07A6-43D8-A069-BB9F82DF5EC4}" type="slidenum">
              <a:rPr lang="en-US" smtClean="0"/>
              <a:t>35</a:t>
            </a:fld>
            <a:endParaRPr lang="en-US" dirty="0"/>
          </a:p>
        </p:txBody>
      </p:sp>
    </p:spTree>
    <p:extLst>
      <p:ext uri="{BB962C8B-B14F-4D97-AF65-F5344CB8AC3E}">
        <p14:creationId xmlns:p14="http://schemas.microsoft.com/office/powerpoint/2010/main" val="166921786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95000"/>
              <a:lumOff val="5000"/>
            </a:schemeClr>
          </a:solidFill>
        </p:spPr>
        <p:txBody>
          <a:bodyPr/>
          <a:lstStyle/>
          <a:p>
            <a:r>
              <a:rPr lang="en-US" b="1" dirty="0" smtClean="0">
                <a:solidFill>
                  <a:schemeClr val="bg1"/>
                </a:solidFill>
              </a:rPr>
              <a:t>PPE protected Controlled intubation vs Cardiac Arrest</a:t>
            </a:r>
            <a:endParaRPr lang="en-US" b="1" dirty="0">
              <a:solidFill>
                <a:schemeClr val="bg1"/>
              </a:solidFill>
            </a:endParaRPr>
          </a:p>
        </p:txBody>
      </p:sp>
      <p:sp>
        <p:nvSpPr>
          <p:cNvPr id="4" name="Content Placeholder 3"/>
          <p:cNvSpPr>
            <a:spLocks noGrp="1"/>
          </p:cNvSpPr>
          <p:nvPr>
            <p:ph sz="half" idx="1"/>
          </p:nvPr>
        </p:nvSpPr>
        <p:spPr/>
        <p:txBody>
          <a:bodyPr/>
          <a:lstStyle/>
          <a:p>
            <a:r>
              <a:rPr lang="en-US" dirty="0" smtClean="0"/>
              <a:t>They are identical EXCEPT for:</a:t>
            </a:r>
          </a:p>
          <a:p>
            <a:pPr>
              <a:buFont typeface="Wingdings" panose="05000000000000000000" pitchFamily="2" charset="2"/>
              <a:buChar char="Ø"/>
            </a:pPr>
            <a:r>
              <a:rPr lang="en-US" dirty="0" smtClean="0"/>
              <a:t> </a:t>
            </a:r>
            <a:r>
              <a:rPr lang="en-US" sz="2400" dirty="0" smtClean="0"/>
              <a:t>Arrest medications used </a:t>
            </a:r>
          </a:p>
          <a:p>
            <a:pPr>
              <a:buFont typeface="Wingdings" panose="05000000000000000000" pitchFamily="2" charset="2"/>
              <a:buChar char="Ø"/>
            </a:pPr>
            <a:r>
              <a:rPr lang="en-US" sz="2400" dirty="0" smtClean="0"/>
              <a:t>Intubate immediately OR </a:t>
            </a:r>
          </a:p>
          <a:p>
            <a:pPr>
              <a:buFont typeface="Wingdings" panose="05000000000000000000" pitchFamily="2" charset="2"/>
              <a:buChar char="Ø"/>
            </a:pPr>
            <a:r>
              <a:rPr lang="en-US" sz="2400" dirty="0" smtClean="0"/>
              <a:t>Consider  supraglottic airway (if available) for entire arrest as an alternative to intubation or BVM</a:t>
            </a:r>
          </a:p>
          <a:p>
            <a:pPr>
              <a:buFont typeface="Wingdings" panose="05000000000000000000" pitchFamily="2" charset="2"/>
              <a:buChar char="Ø"/>
            </a:pPr>
            <a:r>
              <a:rPr lang="en-US" sz="2400" dirty="0" smtClean="0"/>
              <a:t> You may need 1-2 additional people to perform Chest Compressions or use a mechanical aid</a:t>
            </a:r>
            <a:endParaRPr lang="en-US" sz="2400" dirty="0"/>
          </a:p>
        </p:txBody>
      </p:sp>
      <p:pic>
        <p:nvPicPr>
          <p:cNvPr id="3" name="Content Placeholder 2" descr="Screen Shot 2020-01-31 at 11.23.45 AM.png"/>
          <p:cNvPicPr>
            <a:picLocks noGrp="1" noChangeAspect="1"/>
          </p:cNvPicPr>
          <p:nvPr>
            <p:ph sz="half" idx="2"/>
          </p:nvPr>
        </p:nvPicPr>
        <p:blipFill>
          <a:blip r:embed="rId2">
            <a:extLst>
              <a:ext uri="{28A0092B-C50C-407E-A947-70E740481C1C}">
                <a14:useLocalDpi xmlns:a14="http://schemas.microsoft.com/office/drawing/2010/main" val="0"/>
              </a:ext>
            </a:extLst>
          </a:blip>
          <a:srcRect l="2811" r="2811"/>
          <a:stretch>
            <a:fillRect/>
          </a:stretch>
        </p:blipFill>
        <p:spPr/>
      </p:pic>
      <p:sp>
        <p:nvSpPr>
          <p:cNvPr id="6" name="Date Placeholder 5"/>
          <p:cNvSpPr>
            <a:spLocks noGrp="1"/>
          </p:cNvSpPr>
          <p:nvPr>
            <p:ph type="dt" sz="half" idx="10"/>
          </p:nvPr>
        </p:nvSpPr>
        <p:spPr/>
        <p:txBody>
          <a:bodyPr/>
          <a:lstStyle/>
          <a:p>
            <a:fld id="{5201D85C-7BCD-084A-A957-C364BE02EDB8}" type="datetime1">
              <a:rPr lang="en-CA" smtClean="0"/>
              <a:t>20-02-05</a:t>
            </a:fld>
            <a:endParaRPr lang="en-US" dirty="0"/>
          </a:p>
        </p:txBody>
      </p:sp>
      <p:sp>
        <p:nvSpPr>
          <p:cNvPr id="7" name="Slide Number Placeholder 6"/>
          <p:cNvSpPr>
            <a:spLocks noGrp="1"/>
          </p:cNvSpPr>
          <p:nvPr>
            <p:ph type="sldNum" sz="quarter" idx="12"/>
          </p:nvPr>
        </p:nvSpPr>
        <p:spPr/>
        <p:txBody>
          <a:bodyPr/>
          <a:lstStyle/>
          <a:p>
            <a:fld id="{404A66C0-07A6-43D8-A069-BB9F82DF5EC4}" type="slidenum">
              <a:rPr lang="en-US" smtClean="0"/>
              <a:t>36</a:t>
            </a:fld>
            <a:endParaRPr lang="en-US" dirty="0"/>
          </a:p>
        </p:txBody>
      </p:sp>
    </p:spTree>
    <p:extLst>
      <p:ext uri="{BB962C8B-B14F-4D97-AF65-F5344CB8AC3E}">
        <p14:creationId xmlns:p14="http://schemas.microsoft.com/office/powerpoint/2010/main" val="210391831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b="1" dirty="0" smtClean="0"/>
              <a:t>Supraglottic Airway Devices</a:t>
            </a:r>
            <a:endParaRPr lang="en-US" b="1" dirty="0"/>
          </a:p>
        </p:txBody>
      </p:sp>
      <p:pic>
        <p:nvPicPr>
          <p:cNvPr id="7" name="Content Placeholder 6" descr="Screen Shot 2020-02-03 at 9.26.33 AM.png"/>
          <p:cNvPicPr>
            <a:picLocks noGrp="1" noChangeAspect="1"/>
          </p:cNvPicPr>
          <p:nvPr>
            <p:ph sz="half" idx="1"/>
          </p:nvPr>
        </p:nvPicPr>
        <p:blipFill>
          <a:blip r:embed="rId2">
            <a:extLst>
              <a:ext uri="{28A0092B-C50C-407E-A947-70E740481C1C}">
                <a14:useLocalDpi xmlns:a14="http://schemas.microsoft.com/office/drawing/2010/main" val="0"/>
              </a:ext>
            </a:extLst>
          </a:blip>
          <a:srcRect l="6664" r="6664"/>
          <a:stretch>
            <a:fillRect/>
          </a:stretch>
        </p:blipFill>
        <p:spPr>
          <a:xfrm>
            <a:off x="1612900" y="1698625"/>
            <a:ext cx="2997200" cy="2516950"/>
          </a:xfrm>
        </p:spPr>
      </p:pic>
      <p:sp>
        <p:nvSpPr>
          <p:cNvPr id="5" name="Date Placeholder 4"/>
          <p:cNvSpPr>
            <a:spLocks noGrp="1"/>
          </p:cNvSpPr>
          <p:nvPr>
            <p:ph type="dt" sz="half" idx="10"/>
          </p:nvPr>
        </p:nvSpPr>
        <p:spPr/>
        <p:txBody>
          <a:bodyPr/>
          <a:lstStyle/>
          <a:p>
            <a:fld id="{B63C19A1-6C2D-574E-9180-7C7FCB1398ED}" type="datetime1">
              <a:rPr lang="en-CA" smtClean="0"/>
              <a:t>20-02-05</a:t>
            </a:fld>
            <a:endParaRPr lang="en-US" dirty="0"/>
          </a:p>
        </p:txBody>
      </p:sp>
      <p:sp>
        <p:nvSpPr>
          <p:cNvPr id="6" name="Slide Number Placeholder 5"/>
          <p:cNvSpPr>
            <a:spLocks noGrp="1"/>
          </p:cNvSpPr>
          <p:nvPr>
            <p:ph type="sldNum" sz="quarter" idx="12"/>
          </p:nvPr>
        </p:nvSpPr>
        <p:spPr/>
        <p:txBody>
          <a:bodyPr/>
          <a:lstStyle/>
          <a:p>
            <a:fld id="{404A66C0-07A6-43D8-A069-BB9F82DF5EC4}" type="slidenum">
              <a:rPr lang="en-US" smtClean="0"/>
              <a:t>37</a:t>
            </a:fld>
            <a:endParaRPr lang="en-US" dirty="0"/>
          </a:p>
        </p:txBody>
      </p:sp>
      <p:sp>
        <p:nvSpPr>
          <p:cNvPr id="9" name="Content Placeholder 8"/>
          <p:cNvSpPr>
            <a:spLocks noGrp="1"/>
          </p:cNvSpPr>
          <p:nvPr>
            <p:ph sz="half" idx="2"/>
          </p:nvPr>
        </p:nvSpPr>
        <p:spPr>
          <a:solidFill>
            <a:schemeClr val="bg1">
              <a:lumMod val="95000"/>
            </a:schemeClr>
          </a:solidFill>
        </p:spPr>
        <p:txBody>
          <a:bodyPr>
            <a:normAutofit/>
          </a:bodyPr>
          <a:lstStyle/>
          <a:p>
            <a:r>
              <a:rPr lang="en-US" sz="2400" dirty="0" smtClean="0"/>
              <a:t>For unconscious patients or patients in cardiac arrest</a:t>
            </a:r>
          </a:p>
          <a:p>
            <a:r>
              <a:rPr lang="en-US" sz="2400" dirty="0"/>
              <a:t>Different types </a:t>
            </a:r>
          </a:p>
          <a:p>
            <a:r>
              <a:rPr lang="en-US" sz="2400" dirty="0"/>
              <a:t> Some easier to use than </a:t>
            </a:r>
            <a:r>
              <a:rPr lang="en-US" sz="2400" dirty="0" smtClean="0"/>
              <a:t>others</a:t>
            </a:r>
            <a:endParaRPr lang="en-US" sz="2400" dirty="0"/>
          </a:p>
          <a:p>
            <a:r>
              <a:rPr lang="en-US" sz="2400" dirty="0" smtClean="0"/>
              <a:t>Although all need some training, they are considered easier to do  than intubation </a:t>
            </a:r>
            <a:endParaRPr lang="en-US" sz="2400" dirty="0"/>
          </a:p>
          <a:p>
            <a:r>
              <a:rPr lang="en-US" sz="2400" dirty="0"/>
              <a:t>M</a:t>
            </a:r>
            <a:r>
              <a:rPr lang="en-US" sz="2400" dirty="0" smtClean="0"/>
              <a:t>any paramedic services use them as an alternative to intubation</a:t>
            </a:r>
            <a:endParaRPr lang="en-US" sz="2400" dirty="0"/>
          </a:p>
        </p:txBody>
      </p:sp>
      <p:pic>
        <p:nvPicPr>
          <p:cNvPr id="10" name="Picture 9" descr="Screen Shot 2020-02-03 at 9.31.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00" y="4171950"/>
            <a:ext cx="4343400" cy="2171700"/>
          </a:xfrm>
          <a:prstGeom prst="rect">
            <a:avLst/>
          </a:prstGeom>
        </p:spPr>
      </p:pic>
    </p:spTree>
    <p:extLst>
      <p:ext uri="{BB962C8B-B14F-4D97-AF65-F5344CB8AC3E}">
        <p14:creationId xmlns:p14="http://schemas.microsoft.com/office/powerpoint/2010/main" val="4174660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Prevent Aerosols : Be  Innovative</a:t>
            </a:r>
            <a:endParaRPr lang="en-US" dirty="0"/>
          </a:p>
        </p:txBody>
      </p:sp>
      <p:pic>
        <p:nvPicPr>
          <p:cNvPr id="7" name="Content Placeholder 6" descr="Screen Shot 2020-02-03 at 9.10.26 AM.png"/>
          <p:cNvPicPr>
            <a:picLocks noGrp="1" noChangeAspect="1"/>
          </p:cNvPicPr>
          <p:nvPr>
            <p:ph idx="1"/>
          </p:nvPr>
        </p:nvPicPr>
        <p:blipFill>
          <a:blip r:embed="rId2">
            <a:extLst>
              <a:ext uri="{28A0092B-C50C-407E-A947-70E740481C1C}">
                <a14:useLocalDpi xmlns:a14="http://schemas.microsoft.com/office/drawing/2010/main" val="0"/>
              </a:ext>
            </a:extLst>
          </a:blip>
          <a:srcRect l="-25453" r="-25453"/>
          <a:stretch>
            <a:fillRect/>
          </a:stretch>
        </p:blipFill>
        <p:spPr/>
      </p:pic>
      <p:sp>
        <p:nvSpPr>
          <p:cNvPr id="5" name="Date Placeholder 4"/>
          <p:cNvSpPr>
            <a:spLocks noGrp="1"/>
          </p:cNvSpPr>
          <p:nvPr>
            <p:ph type="dt" sz="half" idx="10"/>
          </p:nvPr>
        </p:nvSpPr>
        <p:spPr/>
        <p:txBody>
          <a:bodyPr/>
          <a:lstStyle/>
          <a:p>
            <a:fld id="{B63C19A1-6C2D-574E-9180-7C7FCB1398ED}" type="datetime1">
              <a:rPr lang="en-CA" smtClean="0"/>
              <a:t>20-02-05</a:t>
            </a:fld>
            <a:endParaRPr lang="en-US" dirty="0"/>
          </a:p>
        </p:txBody>
      </p:sp>
      <p:sp>
        <p:nvSpPr>
          <p:cNvPr id="6" name="Slide Number Placeholder 5"/>
          <p:cNvSpPr>
            <a:spLocks noGrp="1"/>
          </p:cNvSpPr>
          <p:nvPr>
            <p:ph type="sldNum" sz="quarter" idx="12"/>
          </p:nvPr>
        </p:nvSpPr>
        <p:spPr/>
        <p:txBody>
          <a:bodyPr/>
          <a:lstStyle/>
          <a:p>
            <a:fld id="{404A66C0-07A6-43D8-A069-BB9F82DF5EC4}" type="slidenum">
              <a:rPr lang="en-US" smtClean="0"/>
              <a:t>38</a:t>
            </a:fld>
            <a:endParaRPr lang="en-US" dirty="0"/>
          </a:p>
        </p:txBody>
      </p:sp>
    </p:spTree>
    <p:extLst>
      <p:ext uri="{BB962C8B-B14F-4D97-AF65-F5344CB8AC3E}">
        <p14:creationId xmlns:p14="http://schemas.microsoft.com/office/powerpoint/2010/main" val="1921945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pic>
        <p:nvPicPr>
          <p:cNvPr id="10" name="Content Placeholder 9" descr="Screen Shot 2020-01-31 at 11.24.29 AM.png"/>
          <p:cNvPicPr>
            <a:picLocks noGrp="1" noChangeAspect="1"/>
          </p:cNvPicPr>
          <p:nvPr>
            <p:ph idx="1"/>
          </p:nvPr>
        </p:nvPicPr>
        <p:blipFill>
          <a:blip r:embed="rId2">
            <a:extLst>
              <a:ext uri="{28A0092B-C50C-407E-A947-70E740481C1C}">
                <a14:useLocalDpi xmlns:a14="http://schemas.microsoft.com/office/drawing/2010/main" val="0"/>
              </a:ext>
            </a:extLst>
          </a:blip>
          <a:srcRect t="24342" b="24342"/>
          <a:stretch>
            <a:fillRect/>
          </a:stretch>
        </p:blipFill>
        <p:spPr/>
      </p:pic>
      <p:sp>
        <p:nvSpPr>
          <p:cNvPr id="5" name="Date Placeholder 4"/>
          <p:cNvSpPr>
            <a:spLocks noGrp="1"/>
          </p:cNvSpPr>
          <p:nvPr>
            <p:ph type="dt" sz="half" idx="10"/>
          </p:nvPr>
        </p:nvSpPr>
        <p:spPr/>
        <p:txBody>
          <a:bodyPr/>
          <a:lstStyle/>
          <a:p>
            <a:fld id="{112BD858-3B6C-5249-9D8B-3AA6FAF730FA}" type="datetime1">
              <a:rPr lang="en-CA" smtClean="0"/>
              <a:t>20-02-05</a:t>
            </a:fld>
            <a:endParaRPr lang="en-US" dirty="0"/>
          </a:p>
        </p:txBody>
      </p:sp>
      <p:sp>
        <p:nvSpPr>
          <p:cNvPr id="7" name="Slide Number Placeholder 6"/>
          <p:cNvSpPr>
            <a:spLocks noGrp="1"/>
          </p:cNvSpPr>
          <p:nvPr>
            <p:ph type="sldNum" sz="quarter" idx="12"/>
          </p:nvPr>
        </p:nvSpPr>
        <p:spPr/>
        <p:txBody>
          <a:bodyPr/>
          <a:lstStyle/>
          <a:p>
            <a:fld id="{404A66C0-07A6-43D8-A069-BB9F82DF5EC4}" type="slidenum">
              <a:rPr lang="en-US" smtClean="0"/>
              <a:t>39</a:t>
            </a:fld>
            <a:endParaRPr lang="en-US" dirty="0"/>
          </a:p>
        </p:txBody>
      </p:sp>
    </p:spTree>
    <p:extLst>
      <p:ext uri="{BB962C8B-B14F-4D97-AF65-F5344CB8AC3E}">
        <p14:creationId xmlns:p14="http://schemas.microsoft.com/office/powerpoint/2010/main" val="198118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FF"/>
          </a:solidFill>
        </p:spPr>
        <p:txBody>
          <a:bodyPr/>
          <a:lstStyle/>
          <a:p>
            <a:r>
              <a:rPr lang="en-US" b="1" dirty="0" smtClean="0">
                <a:solidFill>
                  <a:schemeClr val="bg1"/>
                </a:solidFill>
              </a:rPr>
              <a:t>2020 PCB Strategies </a:t>
            </a:r>
            <a:r>
              <a:rPr lang="en-US" b="1" dirty="0">
                <a:solidFill>
                  <a:schemeClr val="bg1"/>
                </a:solidFill>
              </a:rPr>
              <a:t>We will Discuss</a:t>
            </a:r>
          </a:p>
        </p:txBody>
      </p:sp>
      <p:sp>
        <p:nvSpPr>
          <p:cNvPr id="3" name="Content Placeholder 2"/>
          <p:cNvSpPr>
            <a:spLocks noGrp="1"/>
          </p:cNvSpPr>
          <p:nvPr>
            <p:ph idx="1"/>
          </p:nvPr>
        </p:nvSpPr>
        <p:spPr/>
        <p:txBody>
          <a:bodyPr>
            <a:normAutofit lnSpcReduction="10000"/>
          </a:bodyPr>
          <a:lstStyle/>
          <a:p>
            <a:r>
              <a:rPr lang="en-US" sz="2400" dirty="0" smtClean="0"/>
              <a:t>Origin of Protected Code Blue General Principles</a:t>
            </a:r>
          </a:p>
          <a:p>
            <a:r>
              <a:rPr lang="en-US" sz="2400" dirty="0" smtClean="0"/>
              <a:t>Applying these principles to  n-Co V 2019</a:t>
            </a:r>
          </a:p>
          <a:p>
            <a:pPr lvl="1">
              <a:buFont typeface="Wingdings" charset="2"/>
              <a:buChar char="ü"/>
            </a:pPr>
            <a:r>
              <a:rPr lang="en-US" sz="2000" dirty="0" smtClean="0"/>
              <a:t>Identifying the high risk patient</a:t>
            </a:r>
          </a:p>
          <a:p>
            <a:pPr lvl="1">
              <a:buFont typeface="Wingdings" charset="2"/>
              <a:buChar char="ü"/>
            </a:pPr>
            <a:r>
              <a:rPr lang="en-US" sz="2000" dirty="0" smtClean="0"/>
              <a:t>Aerosol generating procedures to avoid</a:t>
            </a:r>
          </a:p>
          <a:p>
            <a:pPr lvl="1">
              <a:buFont typeface="Wingdings" charset="2"/>
              <a:buChar char="ü"/>
            </a:pPr>
            <a:r>
              <a:rPr lang="en-US" sz="2000" dirty="0" smtClean="0"/>
              <a:t>Early intubation when possible</a:t>
            </a:r>
          </a:p>
          <a:p>
            <a:pPr lvl="1">
              <a:buFont typeface="Wingdings" charset="2"/>
              <a:buChar char="ü"/>
            </a:pPr>
            <a:r>
              <a:rPr lang="en-US" sz="2000" dirty="0" smtClean="0"/>
              <a:t>What do do if you don’t know if they have n-Co V</a:t>
            </a:r>
          </a:p>
          <a:p>
            <a:r>
              <a:rPr lang="en-US" sz="2400" dirty="0">
                <a:solidFill>
                  <a:srgbClr val="660066"/>
                </a:solidFill>
              </a:rPr>
              <a:t>A Discussion about the PPE</a:t>
            </a:r>
          </a:p>
          <a:p>
            <a:r>
              <a:rPr lang="en-US" sz="2400" dirty="0" smtClean="0">
                <a:solidFill>
                  <a:srgbClr val="0053FB"/>
                </a:solidFill>
              </a:rPr>
              <a:t>PPE Protected Controlled Intubation</a:t>
            </a:r>
          </a:p>
          <a:p>
            <a:pPr lvl="1">
              <a:buFont typeface="Wingdings" charset="2"/>
              <a:buChar char="ü"/>
            </a:pPr>
            <a:r>
              <a:rPr lang="en-US" sz="2000" dirty="0" smtClean="0"/>
              <a:t>Protecting Small teams with less training, equipment and support</a:t>
            </a:r>
          </a:p>
          <a:p>
            <a:pPr lvl="1">
              <a:buFont typeface="Wingdings" charset="2"/>
              <a:buChar char="ü"/>
            </a:pPr>
            <a:r>
              <a:rPr lang="en-US" sz="2000" dirty="0" smtClean="0"/>
              <a:t>Big Teams in large hospitals</a:t>
            </a:r>
          </a:p>
          <a:p>
            <a:r>
              <a:rPr lang="en-US" sz="2400" dirty="0" smtClean="0">
                <a:solidFill>
                  <a:srgbClr val="000090"/>
                </a:solidFill>
              </a:rPr>
              <a:t>Protected </a:t>
            </a:r>
            <a:r>
              <a:rPr lang="en-US" sz="2400" dirty="0">
                <a:solidFill>
                  <a:srgbClr val="000090"/>
                </a:solidFill>
              </a:rPr>
              <a:t>Code </a:t>
            </a:r>
            <a:r>
              <a:rPr lang="en-US" sz="2400" dirty="0" smtClean="0">
                <a:solidFill>
                  <a:srgbClr val="000090"/>
                </a:solidFill>
              </a:rPr>
              <a:t>Blue</a:t>
            </a:r>
            <a:endParaRPr lang="en-US" sz="2400" dirty="0">
              <a:solidFill>
                <a:srgbClr val="000090"/>
              </a:solidFill>
            </a:endParaRPr>
          </a:p>
          <a:p>
            <a:r>
              <a:rPr lang="en-US" sz="2400" dirty="0" smtClean="0"/>
              <a:t>Next Steps</a:t>
            </a:r>
          </a:p>
          <a:p>
            <a:endParaRPr lang="en-US" b="1" dirty="0"/>
          </a:p>
          <a:p>
            <a:endParaRPr lang="en-US" b="1" dirty="0" smtClean="0"/>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F2F4AA74-A430-3049-96A0-CCE1C8306991}" type="slidenum">
              <a:rPr lang="en-US" smtClean="0"/>
              <a:t>4</a:t>
            </a:fld>
            <a:endParaRPr lang="en-US" dirty="0"/>
          </a:p>
        </p:txBody>
      </p:sp>
      <p:sp>
        <p:nvSpPr>
          <p:cNvPr id="5" name="Date Placeholder 4"/>
          <p:cNvSpPr>
            <a:spLocks noGrp="1"/>
          </p:cNvSpPr>
          <p:nvPr>
            <p:ph type="dt" sz="half" idx="10"/>
          </p:nvPr>
        </p:nvSpPr>
        <p:spPr/>
        <p:txBody>
          <a:bodyPr/>
          <a:lstStyle/>
          <a:p>
            <a:fld id="{1FA57C09-E96D-394D-96F8-7D43BE6C0F92}" type="datetime1">
              <a:rPr lang="en-CA" smtClean="0"/>
              <a:t>20-02-05</a:t>
            </a:fld>
            <a:endParaRPr lang="en-US" dirty="0"/>
          </a:p>
        </p:txBody>
      </p:sp>
    </p:spTree>
    <p:extLst>
      <p:ext uri="{BB962C8B-B14F-4D97-AF65-F5344CB8AC3E}">
        <p14:creationId xmlns:p14="http://schemas.microsoft.com/office/powerpoint/2010/main" val="174801245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US" dirty="0" smtClean="0"/>
              <a:t>Laurie Mazurik MD FRCPC </a:t>
            </a:r>
            <a:br>
              <a:rPr lang="en-US" dirty="0" smtClean="0"/>
            </a:br>
            <a:r>
              <a:rPr lang="en-US" sz="2400" dirty="0" smtClean="0"/>
              <a:t>A Front Line MD</a:t>
            </a:r>
            <a:endParaRPr lang="en-US" sz="2400" dirty="0"/>
          </a:p>
        </p:txBody>
      </p:sp>
      <p:sp>
        <p:nvSpPr>
          <p:cNvPr id="3" name="Content Placeholder 2"/>
          <p:cNvSpPr>
            <a:spLocks noGrp="1"/>
          </p:cNvSpPr>
          <p:nvPr>
            <p:ph idx="1"/>
          </p:nvPr>
        </p:nvSpPr>
        <p:spPr/>
        <p:txBody>
          <a:bodyPr>
            <a:noAutofit/>
          </a:bodyPr>
          <a:lstStyle/>
          <a:p>
            <a:r>
              <a:rPr lang="en-US" sz="1800" dirty="0"/>
              <a:t>Sunnybrook Health Science Centre Emergency Medicine and Critical Care Transport </a:t>
            </a:r>
            <a:r>
              <a:rPr lang="en-US" sz="1800" dirty="0" smtClean="0"/>
              <a:t>Physician (ORNGE)  </a:t>
            </a:r>
            <a:r>
              <a:rPr lang="en-US" sz="1800" dirty="0"/>
              <a:t>for </a:t>
            </a:r>
            <a:r>
              <a:rPr lang="en-US" sz="1800" dirty="0" smtClean="0"/>
              <a:t>25 </a:t>
            </a:r>
            <a:r>
              <a:rPr lang="en-US" sz="1800" dirty="0"/>
              <a:t>years </a:t>
            </a:r>
          </a:p>
          <a:p>
            <a:r>
              <a:rPr lang="en-US" sz="1800" b="1" dirty="0">
                <a:solidFill>
                  <a:srgbClr val="0000FF"/>
                </a:solidFill>
              </a:rPr>
              <a:t>Run ~30 Mass Casualty Exercises since </a:t>
            </a:r>
            <a:r>
              <a:rPr lang="en-US" sz="1800" b="1" dirty="0" smtClean="0">
                <a:solidFill>
                  <a:srgbClr val="0000FF"/>
                </a:solidFill>
              </a:rPr>
              <a:t>2003 </a:t>
            </a:r>
            <a:r>
              <a:rPr lang="en-US" sz="1800" b="1" dirty="0">
                <a:solidFill>
                  <a:srgbClr val="0000FF"/>
                </a:solidFill>
              </a:rPr>
              <a:t>with 200-700 participants include deadly outbreak scenarios</a:t>
            </a:r>
          </a:p>
          <a:p>
            <a:r>
              <a:rPr lang="en-US" sz="1800" dirty="0"/>
              <a:t>Worked with Canadian Standards Association (CSA) to develop national standards for PPE </a:t>
            </a:r>
            <a:r>
              <a:rPr lang="en-US" sz="1800" dirty="0" smtClean="0"/>
              <a:t>2007-10</a:t>
            </a:r>
            <a:endParaRPr lang="en-US" sz="1800" b="1" dirty="0">
              <a:solidFill>
                <a:srgbClr val="0000FF"/>
              </a:solidFill>
            </a:endParaRPr>
          </a:p>
          <a:p>
            <a:r>
              <a:rPr lang="en-US" sz="1800" dirty="0"/>
              <a:t>GTA Health Network Lead for 2010 G20 Summit</a:t>
            </a:r>
          </a:p>
          <a:p>
            <a:r>
              <a:rPr lang="en-US" sz="1800" dirty="0" smtClean="0"/>
              <a:t>Project Lead with Public </a:t>
            </a:r>
            <a:r>
              <a:rPr lang="en-US" sz="1800" dirty="0"/>
              <a:t>Health Agency of Canada and Global Affairs Canada to develop CBRNE training 2011-14</a:t>
            </a:r>
          </a:p>
          <a:p>
            <a:r>
              <a:rPr lang="en-US" sz="1800" dirty="0"/>
              <a:t>CAEP Representative to Public Health Agency of Canada for Ebola 2014</a:t>
            </a:r>
          </a:p>
          <a:p>
            <a:r>
              <a:rPr lang="en-US" sz="1800" dirty="0"/>
              <a:t>Chair of Committee to Develop National Emergency Preparedness Standards for Health Care (</a:t>
            </a:r>
            <a:r>
              <a:rPr lang="en-US" sz="1800" dirty="0" smtClean="0"/>
              <a:t>Health Standards Organization)-</a:t>
            </a:r>
            <a:r>
              <a:rPr lang="en-US" sz="1800" dirty="0"/>
              <a:t> </a:t>
            </a:r>
            <a:r>
              <a:rPr lang="en-US" sz="1800" dirty="0" smtClean="0"/>
              <a:t>current</a:t>
            </a:r>
            <a:endParaRPr lang="en-US" sz="1800" dirty="0"/>
          </a:p>
          <a:p>
            <a:r>
              <a:rPr lang="en-US" sz="1800" dirty="0" smtClean="0"/>
              <a:t>Co-Developed “</a:t>
            </a:r>
            <a:r>
              <a:rPr lang="en-US" sz="1800" b="1" dirty="0">
                <a:solidFill>
                  <a:srgbClr val="0053FB"/>
                </a:solidFill>
              </a:rPr>
              <a:t>Protected Code Blue</a:t>
            </a:r>
            <a:r>
              <a:rPr lang="en-US" sz="1800" dirty="0"/>
              <a:t>” with Dr. Randy Wax</a:t>
            </a:r>
            <a:r>
              <a:rPr lang="en-US" sz="1800" dirty="0" smtClean="0"/>
              <a:t>, et al  </a:t>
            </a:r>
            <a:r>
              <a:rPr lang="en-US" sz="1800" dirty="0"/>
              <a:t>in </a:t>
            </a:r>
            <a:r>
              <a:rPr lang="en-US" sz="1800" dirty="0" smtClean="0"/>
              <a:t>2003</a:t>
            </a:r>
          </a:p>
          <a:p>
            <a:pPr marL="0" indent="0">
              <a:buNone/>
            </a:pPr>
            <a:r>
              <a:rPr lang="en-US" sz="1800" dirty="0" smtClean="0"/>
              <a:t>Did all of this post SARS because I never wanted to experience that level of concern again.</a:t>
            </a:r>
            <a:endParaRPr lang="en-US" sz="1800" dirty="0"/>
          </a:p>
        </p:txBody>
      </p:sp>
      <p:sp>
        <p:nvSpPr>
          <p:cNvPr id="4" name="Slide Number Placeholder 3"/>
          <p:cNvSpPr>
            <a:spLocks noGrp="1"/>
          </p:cNvSpPr>
          <p:nvPr>
            <p:ph type="sldNum" sz="quarter" idx="12"/>
          </p:nvPr>
        </p:nvSpPr>
        <p:spPr/>
        <p:txBody>
          <a:bodyPr/>
          <a:lstStyle/>
          <a:p>
            <a:fld id="{F2F4AA74-A430-3049-96A0-CCE1C8306991}" type="slidenum">
              <a:rPr lang="en-US" smtClean="0"/>
              <a:t>40</a:t>
            </a:fld>
            <a:endParaRPr lang="en-US" dirty="0"/>
          </a:p>
        </p:txBody>
      </p:sp>
      <p:sp>
        <p:nvSpPr>
          <p:cNvPr id="5" name="Date Placeholder 4"/>
          <p:cNvSpPr>
            <a:spLocks noGrp="1"/>
          </p:cNvSpPr>
          <p:nvPr>
            <p:ph type="dt" sz="half" idx="10"/>
          </p:nvPr>
        </p:nvSpPr>
        <p:spPr/>
        <p:txBody>
          <a:bodyPr/>
          <a:lstStyle/>
          <a:p>
            <a:fld id="{E0F51527-7260-1449-8C6E-2B090B842DCD}" type="datetime1">
              <a:rPr lang="en-CA" smtClean="0"/>
              <a:t>20-02-05</a:t>
            </a:fld>
            <a:endParaRPr lang="en-US" dirty="0"/>
          </a:p>
        </p:txBody>
      </p:sp>
    </p:spTree>
    <p:extLst>
      <p:ext uri="{BB962C8B-B14F-4D97-AF65-F5344CB8AC3E}">
        <p14:creationId xmlns:p14="http://schemas.microsoft.com/office/powerpoint/2010/main" val="12361219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ecuus</a:t>
            </a:r>
            <a:endParaRPr lang="en-US" b="1" dirty="0"/>
          </a:p>
        </p:txBody>
      </p:sp>
      <p:sp>
        <p:nvSpPr>
          <p:cNvPr id="3" name="Content Placeholder 2"/>
          <p:cNvSpPr>
            <a:spLocks noGrp="1"/>
          </p:cNvSpPr>
          <p:nvPr>
            <p:ph idx="1"/>
          </p:nvPr>
        </p:nvSpPr>
        <p:spPr/>
        <p:txBody>
          <a:bodyPr/>
          <a:lstStyle/>
          <a:p>
            <a:r>
              <a:rPr lang="en-US" dirty="0" smtClean="0"/>
              <a:t>A web space for Frontline Health Care Providers to Participate in a Culture of Safety  so they can openly discuss their concerns</a:t>
            </a:r>
            <a:r>
              <a:rPr lang="en-US" dirty="0"/>
              <a:t> </a:t>
            </a:r>
            <a:r>
              <a:rPr lang="en-US" dirty="0" smtClean="0"/>
              <a:t>and contribute ideas that will make our workplace safer for all.</a:t>
            </a:r>
          </a:p>
          <a:p>
            <a:endParaRPr lang="en-US" dirty="0"/>
          </a:p>
        </p:txBody>
      </p:sp>
      <p:sp>
        <p:nvSpPr>
          <p:cNvPr id="4" name="Date Placeholder 3"/>
          <p:cNvSpPr>
            <a:spLocks noGrp="1"/>
          </p:cNvSpPr>
          <p:nvPr>
            <p:ph type="dt" sz="half" idx="10"/>
          </p:nvPr>
        </p:nvSpPr>
        <p:spPr/>
        <p:txBody>
          <a:bodyPr/>
          <a:lstStyle/>
          <a:p>
            <a:fld id="{6CEE5D97-1876-5A4E-9CE5-6812E43BC0E3}" type="datetime1">
              <a:rPr lang="en-CA" smtClean="0"/>
              <a:t>20-02-05</a:t>
            </a:fld>
            <a:endParaRPr lang="en-US" dirty="0"/>
          </a:p>
        </p:txBody>
      </p:sp>
      <p:sp>
        <p:nvSpPr>
          <p:cNvPr id="6" name="Slide Number Placeholder 5"/>
          <p:cNvSpPr>
            <a:spLocks noGrp="1"/>
          </p:cNvSpPr>
          <p:nvPr>
            <p:ph type="sldNum" sz="quarter" idx="12"/>
          </p:nvPr>
        </p:nvSpPr>
        <p:spPr/>
        <p:txBody>
          <a:bodyPr/>
          <a:lstStyle/>
          <a:p>
            <a:fld id="{404A66C0-07A6-43D8-A069-BB9F82DF5EC4}" type="slidenum">
              <a:rPr lang="en-US" smtClean="0"/>
              <a:t>41</a:t>
            </a:fld>
            <a:endParaRPr lang="en-US" dirty="0"/>
          </a:p>
        </p:txBody>
      </p:sp>
    </p:spTree>
    <p:extLst>
      <p:ext uri="{BB962C8B-B14F-4D97-AF65-F5344CB8AC3E}">
        <p14:creationId xmlns:p14="http://schemas.microsoft.com/office/powerpoint/2010/main" val="426805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latin typeface="Arial Black"/>
                <a:cs typeface="Arial Black"/>
              </a:rPr>
              <a:t/>
            </a:r>
            <a:br>
              <a:rPr lang="en-US" dirty="0" smtClean="0">
                <a:solidFill>
                  <a:srgbClr val="0000FF"/>
                </a:solidFill>
                <a:latin typeface="Arial Black"/>
                <a:cs typeface="Arial Black"/>
              </a:rPr>
            </a:br>
            <a:r>
              <a:rPr lang="en-US" dirty="0" smtClean="0">
                <a:solidFill>
                  <a:srgbClr val="0000FF"/>
                </a:solidFill>
                <a:latin typeface="Arial Black"/>
                <a:cs typeface="Arial Black"/>
              </a:rPr>
              <a:t>Protected Code Blue 2003</a:t>
            </a:r>
            <a:br>
              <a:rPr lang="en-US" dirty="0" smtClean="0">
                <a:solidFill>
                  <a:srgbClr val="0000FF"/>
                </a:solidFill>
                <a:latin typeface="Arial Black"/>
                <a:cs typeface="Arial Black"/>
              </a:rPr>
            </a:br>
            <a:endParaRPr lang="en-US" sz="3200" dirty="0"/>
          </a:p>
        </p:txBody>
      </p:sp>
      <p:sp>
        <p:nvSpPr>
          <p:cNvPr id="3" name="Content Placeholder 2"/>
          <p:cNvSpPr>
            <a:spLocks noGrp="1"/>
          </p:cNvSpPr>
          <p:nvPr>
            <p:ph sz="half" idx="1"/>
          </p:nvPr>
        </p:nvSpPr>
        <p:spPr>
          <a:solidFill>
            <a:schemeClr val="bg1">
              <a:lumMod val="95000"/>
            </a:schemeClr>
          </a:solidFill>
        </p:spPr>
        <p:txBody>
          <a:bodyPr>
            <a:normAutofit lnSpcReduction="10000"/>
          </a:bodyPr>
          <a:lstStyle/>
          <a:p>
            <a:r>
              <a:rPr lang="en-US" sz="2400" dirty="0" smtClean="0"/>
              <a:t>During SARS, HCWs discovered aerosol generating procedures were a significant cause of them contracting the disease</a:t>
            </a:r>
          </a:p>
          <a:p>
            <a:r>
              <a:rPr lang="en-US" sz="2400" dirty="0" smtClean="0"/>
              <a:t>The delay in using proper PPE especially during intubation lead to many becoming infected </a:t>
            </a:r>
          </a:p>
          <a:p>
            <a:r>
              <a:rPr lang="en-US" sz="2400" dirty="0" smtClean="0"/>
              <a:t>The Protect Code Blue was developed in Toronto 2003 with input from physicians from Hong Kong and China</a:t>
            </a:r>
          </a:p>
          <a:p>
            <a:r>
              <a:rPr lang="en-US" sz="2400" dirty="0" smtClean="0"/>
              <a:t>The Original PCB and Site Still exists online</a:t>
            </a:r>
          </a:p>
        </p:txBody>
      </p:sp>
      <p:pic>
        <p:nvPicPr>
          <p:cNvPr id="8" name="Content Placeholder 7" descr="Screen Shot 2020-02-02 at 8.23.07 AM.png"/>
          <p:cNvPicPr>
            <a:picLocks noGrp="1" noChangeAspect="1"/>
          </p:cNvPicPr>
          <p:nvPr>
            <p:ph sz="half" idx="2"/>
          </p:nvPr>
        </p:nvPicPr>
        <p:blipFill>
          <a:blip r:embed="rId2">
            <a:extLst>
              <a:ext uri="{28A0092B-C50C-407E-A947-70E740481C1C}">
                <a14:useLocalDpi xmlns:a14="http://schemas.microsoft.com/office/drawing/2010/main" val="0"/>
              </a:ext>
            </a:extLst>
          </a:blip>
          <a:srcRect t="-30731" b="-30731"/>
          <a:stretch>
            <a:fillRect/>
          </a:stretch>
        </p:blipFill>
        <p:spPr>
          <a:solidFill>
            <a:srgbClr val="0000FF"/>
          </a:solidFill>
        </p:spPr>
      </p:pic>
      <p:sp>
        <p:nvSpPr>
          <p:cNvPr id="4" name="Date Placeholder 3"/>
          <p:cNvSpPr>
            <a:spLocks noGrp="1"/>
          </p:cNvSpPr>
          <p:nvPr>
            <p:ph type="dt" sz="half" idx="10"/>
          </p:nvPr>
        </p:nvSpPr>
        <p:spPr/>
        <p:txBody>
          <a:bodyPr/>
          <a:lstStyle/>
          <a:p>
            <a:fld id="{AED5D7EC-5976-5A48-8D89-A43AEF9CB792}" type="datetime1">
              <a:rPr lang="en-CA" smtClean="0"/>
              <a:t>20-02-05</a:t>
            </a:fld>
            <a:endParaRPr lang="en-US" dirty="0"/>
          </a:p>
        </p:txBody>
      </p:sp>
      <p:sp>
        <p:nvSpPr>
          <p:cNvPr id="6" name="Slide Number Placeholder 5"/>
          <p:cNvSpPr>
            <a:spLocks noGrp="1"/>
          </p:cNvSpPr>
          <p:nvPr>
            <p:ph type="sldNum" sz="quarter" idx="12"/>
          </p:nvPr>
        </p:nvSpPr>
        <p:spPr/>
        <p:txBody>
          <a:bodyPr/>
          <a:lstStyle/>
          <a:p>
            <a:fld id="{404A66C0-07A6-43D8-A069-BB9F82DF5EC4}" type="slidenum">
              <a:rPr lang="en-US" smtClean="0"/>
              <a:t>5</a:t>
            </a:fld>
            <a:endParaRPr lang="en-US" dirty="0"/>
          </a:p>
        </p:txBody>
      </p:sp>
    </p:spTree>
    <p:extLst>
      <p:ext uri="{BB962C8B-B14F-4D97-AF65-F5344CB8AC3E}">
        <p14:creationId xmlns:p14="http://schemas.microsoft.com/office/powerpoint/2010/main" val="13815399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B323BA-13CF-704B-90D6-4A694978F967}"/>
              </a:ext>
            </a:extLst>
          </p:cNvPr>
          <p:cNvSpPr>
            <a:spLocks noGrp="1"/>
          </p:cNvSpPr>
          <p:nvPr>
            <p:ph type="title"/>
          </p:nvPr>
        </p:nvSpPr>
        <p:spPr>
          <a:xfrm>
            <a:off x="520700" y="365125"/>
            <a:ext cx="11061700" cy="1325563"/>
          </a:xfrm>
          <a:solidFill>
            <a:srgbClr val="0053FB"/>
          </a:solidFill>
        </p:spPr>
        <p:txBody>
          <a:bodyPr>
            <a:normAutofit/>
          </a:bodyPr>
          <a:lstStyle/>
          <a:p>
            <a:r>
              <a:rPr lang="en-US" b="1" dirty="0" smtClean="0">
                <a:solidFill>
                  <a:schemeClr val="bg1"/>
                </a:solidFill>
              </a:rPr>
              <a:t>Protected Code Blue Principles </a:t>
            </a:r>
            <a:endParaRPr lang="en-US" b="1" dirty="0">
              <a:solidFill>
                <a:schemeClr val="bg1"/>
              </a:solidFill>
            </a:endParaRPr>
          </a:p>
        </p:txBody>
      </p:sp>
      <p:pic>
        <p:nvPicPr>
          <p:cNvPr id="13" name="Content Placeholder 12">
            <a:extLst>
              <a:ext uri="{FF2B5EF4-FFF2-40B4-BE49-F238E27FC236}">
                <a16:creationId xmlns:a16="http://schemas.microsoft.com/office/drawing/2014/main" xmlns="" id="{52DFC283-C088-E945-8935-0E1B8E00917D}"/>
              </a:ext>
            </a:extLst>
          </p:cNvPr>
          <p:cNvPicPr>
            <a:picLocks noGrp="1" noChangeAspect="1"/>
          </p:cNvPicPr>
          <p:nvPr>
            <p:ph sz="half" idx="2"/>
          </p:nvPr>
        </p:nvPicPr>
        <p:blipFill>
          <a:blip r:embed="rId2"/>
          <a:stretch>
            <a:fillRect/>
          </a:stretch>
        </p:blipFill>
        <p:spPr>
          <a:xfrm>
            <a:off x="6197600" y="2570978"/>
            <a:ext cx="5384800" cy="3215346"/>
          </a:xfrm>
        </p:spPr>
      </p:pic>
      <p:sp>
        <p:nvSpPr>
          <p:cNvPr id="14" name="TextBox 13">
            <a:extLst>
              <a:ext uri="{FF2B5EF4-FFF2-40B4-BE49-F238E27FC236}">
                <a16:creationId xmlns:a16="http://schemas.microsoft.com/office/drawing/2014/main" xmlns="" id="{9E91B435-247D-D047-A1DF-DEA90B3E489A}"/>
              </a:ext>
            </a:extLst>
          </p:cNvPr>
          <p:cNvSpPr txBox="1"/>
          <p:nvPr/>
        </p:nvSpPr>
        <p:spPr>
          <a:xfrm>
            <a:off x="6197600" y="1940040"/>
            <a:ext cx="5282059" cy="461665"/>
          </a:xfrm>
          <a:prstGeom prst="rect">
            <a:avLst/>
          </a:prstGeom>
          <a:noFill/>
        </p:spPr>
        <p:txBody>
          <a:bodyPr wrap="square" rtlCol="0">
            <a:spAutoFit/>
          </a:bodyPr>
          <a:lstStyle/>
          <a:p>
            <a:pPr algn="ctr"/>
            <a:r>
              <a:rPr lang="en-US" sz="2400" b="1" dirty="0">
                <a:solidFill>
                  <a:srgbClr val="FF0000"/>
                </a:solidFill>
              </a:rPr>
              <a:t>2003 Version</a:t>
            </a:r>
          </a:p>
        </p:txBody>
      </p:sp>
      <p:pic>
        <p:nvPicPr>
          <p:cNvPr id="26" name="Content Placeholder 25">
            <a:extLst>
              <a:ext uri="{FF2B5EF4-FFF2-40B4-BE49-F238E27FC236}">
                <a16:creationId xmlns:a16="http://schemas.microsoft.com/office/drawing/2014/main" xmlns="" id="{B13AAEE6-C275-3248-A27A-6246DEC472D7}"/>
              </a:ext>
            </a:extLst>
          </p:cNvPr>
          <p:cNvPicPr>
            <a:picLocks noGrp="1" noChangeAspect="1"/>
          </p:cNvPicPr>
          <p:nvPr>
            <p:ph sz="half" idx="1"/>
          </p:nvPr>
        </p:nvPicPr>
        <p:blipFill>
          <a:blip r:embed="rId3"/>
          <a:stretch>
            <a:fillRect/>
          </a:stretch>
        </p:blipFill>
        <p:spPr>
          <a:xfrm>
            <a:off x="609600" y="1940040"/>
            <a:ext cx="5384800" cy="3846285"/>
          </a:xfrm>
        </p:spPr>
      </p:pic>
      <p:sp>
        <p:nvSpPr>
          <p:cNvPr id="3" name="Date Placeholder 2"/>
          <p:cNvSpPr>
            <a:spLocks noGrp="1"/>
          </p:cNvSpPr>
          <p:nvPr>
            <p:ph type="dt" sz="half" idx="10"/>
          </p:nvPr>
        </p:nvSpPr>
        <p:spPr/>
        <p:txBody>
          <a:bodyPr/>
          <a:lstStyle/>
          <a:p>
            <a:fld id="{B0F55A20-3559-D746-A2CF-6545BF964311}" type="datetime1">
              <a:rPr lang="en-CA" smtClean="0"/>
              <a:t>20-02-05</a:t>
            </a:fld>
            <a:endParaRPr lang="en-US" dirty="0"/>
          </a:p>
        </p:txBody>
      </p:sp>
      <p:sp>
        <p:nvSpPr>
          <p:cNvPr id="4" name="Slide Number Placeholder 3"/>
          <p:cNvSpPr>
            <a:spLocks noGrp="1"/>
          </p:cNvSpPr>
          <p:nvPr>
            <p:ph type="sldNum" sz="quarter" idx="12"/>
          </p:nvPr>
        </p:nvSpPr>
        <p:spPr/>
        <p:txBody>
          <a:bodyPr/>
          <a:lstStyle/>
          <a:p>
            <a:fld id="{404A66C0-07A6-43D8-A069-BB9F82DF5EC4}" type="slidenum">
              <a:rPr lang="en-US" smtClean="0"/>
              <a:t>6</a:t>
            </a:fld>
            <a:endParaRPr lang="en-US" dirty="0"/>
          </a:p>
        </p:txBody>
      </p:sp>
    </p:spTree>
    <p:extLst>
      <p:ext uri="{BB962C8B-B14F-4D97-AF65-F5344CB8AC3E}">
        <p14:creationId xmlns:p14="http://schemas.microsoft.com/office/powerpoint/2010/main" val="29257985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FF"/>
          </a:solidFill>
        </p:spPr>
        <p:txBody>
          <a:bodyPr/>
          <a:lstStyle/>
          <a:p>
            <a:r>
              <a:rPr lang="en-US" b="1" dirty="0" smtClean="0">
                <a:solidFill>
                  <a:schemeClr val="bg1"/>
                </a:solidFill>
              </a:rPr>
              <a:t>Applying SARs PCB Principles to n-Co V</a:t>
            </a:r>
            <a:endParaRPr lang="en-US" b="1" dirty="0">
              <a:solidFill>
                <a:schemeClr val="bg1"/>
              </a:solidFill>
            </a:endParaRPr>
          </a:p>
        </p:txBody>
      </p:sp>
      <p:sp>
        <p:nvSpPr>
          <p:cNvPr id="8" name="Content Placeholder 7"/>
          <p:cNvSpPr>
            <a:spLocks noGrp="1"/>
          </p:cNvSpPr>
          <p:nvPr>
            <p:ph idx="1"/>
          </p:nvPr>
        </p:nvSpPr>
        <p:spPr/>
        <p:txBody>
          <a:bodyPr/>
          <a:lstStyle/>
          <a:p>
            <a:r>
              <a:rPr lang="en-US" dirty="0" smtClean="0"/>
              <a:t>SARS had a mortality estimated between ~ 10 %</a:t>
            </a:r>
          </a:p>
          <a:p>
            <a:r>
              <a:rPr lang="en-US" b="1" dirty="0" smtClean="0"/>
              <a:t>n Co V as </a:t>
            </a:r>
            <a:r>
              <a:rPr lang="en-US" b="1" dirty="0"/>
              <a:t>of February 2, 2020 </a:t>
            </a:r>
            <a:endParaRPr lang="en-US" b="1" dirty="0" smtClean="0"/>
          </a:p>
          <a:p>
            <a:pPr>
              <a:buFont typeface="Courier New"/>
              <a:buChar char="o"/>
            </a:pPr>
            <a:r>
              <a:rPr lang="en-US" dirty="0" smtClean="0"/>
              <a:t> Death rate ~ </a:t>
            </a:r>
            <a:r>
              <a:rPr lang="en-US" dirty="0"/>
              <a:t>2</a:t>
            </a:r>
            <a:r>
              <a:rPr lang="en-US" dirty="0" smtClean="0"/>
              <a:t>%</a:t>
            </a:r>
            <a:r>
              <a:rPr lang="en-US" dirty="0"/>
              <a:t> </a:t>
            </a:r>
            <a:r>
              <a:rPr lang="en-US" dirty="0" smtClean="0"/>
              <a:t>(this changes as more information is gained)</a:t>
            </a:r>
          </a:p>
          <a:p>
            <a:pPr>
              <a:buFont typeface="Courier New"/>
              <a:buChar char="o"/>
            </a:pPr>
            <a:r>
              <a:rPr lang="en-US" dirty="0" smtClean="0"/>
              <a:t>The current PPE recommendation is for n-Co V is Face shield or Goggles, N95 mask, Gown and Gloves for all procedures</a:t>
            </a:r>
          </a:p>
          <a:p>
            <a:pPr>
              <a:buFont typeface="Courier New"/>
              <a:buChar char="o"/>
            </a:pPr>
            <a:endParaRPr lang="en-US" dirty="0"/>
          </a:p>
          <a:p>
            <a:pPr marL="0" indent="0">
              <a:buNone/>
            </a:pPr>
            <a:endParaRPr lang="en-US" dirty="0"/>
          </a:p>
          <a:p>
            <a:pPr>
              <a:buFont typeface="Courier New"/>
              <a:buChar char="o"/>
            </a:pPr>
            <a:endParaRPr lang="en-US" dirty="0" smtClean="0"/>
          </a:p>
          <a:p>
            <a:pPr>
              <a:buFont typeface="Courier New"/>
              <a:buChar char="o"/>
            </a:pPr>
            <a:endParaRPr lang="en-US" dirty="0"/>
          </a:p>
        </p:txBody>
      </p:sp>
      <p:sp>
        <p:nvSpPr>
          <p:cNvPr id="5" name="Date Placeholder 4"/>
          <p:cNvSpPr>
            <a:spLocks noGrp="1"/>
          </p:cNvSpPr>
          <p:nvPr>
            <p:ph type="dt" sz="half" idx="10"/>
          </p:nvPr>
        </p:nvSpPr>
        <p:spPr/>
        <p:txBody>
          <a:bodyPr/>
          <a:lstStyle/>
          <a:p>
            <a:fld id="{BBB3E9D1-0870-8B4C-AA24-EAABBA688D7F}" type="datetime1">
              <a:rPr lang="en-CA" smtClean="0"/>
              <a:t>20-02-05</a:t>
            </a:fld>
            <a:endParaRPr lang="en-US" dirty="0"/>
          </a:p>
        </p:txBody>
      </p:sp>
      <p:sp>
        <p:nvSpPr>
          <p:cNvPr id="7" name="Slide Number Placeholder 6"/>
          <p:cNvSpPr>
            <a:spLocks noGrp="1"/>
          </p:cNvSpPr>
          <p:nvPr>
            <p:ph type="sldNum" sz="quarter" idx="12"/>
          </p:nvPr>
        </p:nvSpPr>
        <p:spPr/>
        <p:txBody>
          <a:bodyPr/>
          <a:lstStyle/>
          <a:p>
            <a:fld id="{404A66C0-07A6-43D8-A069-BB9F82DF5EC4}" type="slidenum">
              <a:rPr lang="en-US" smtClean="0"/>
              <a:t>7</a:t>
            </a:fld>
            <a:endParaRPr lang="en-US" dirty="0"/>
          </a:p>
        </p:txBody>
      </p:sp>
    </p:spTree>
    <p:extLst>
      <p:ext uri="{BB962C8B-B14F-4D97-AF65-F5344CB8AC3E}">
        <p14:creationId xmlns:p14="http://schemas.microsoft.com/office/powerpoint/2010/main" val="19780399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solidFill>
                  <a:schemeClr val="bg1"/>
                </a:solidFill>
                <a:latin typeface="Arial Black"/>
                <a:cs typeface="Arial Black"/>
              </a:rPr>
              <a:t>Personal Risk Stratification</a:t>
            </a:r>
            <a:endParaRPr lang="en-US" dirty="0">
              <a:solidFill>
                <a:schemeClr val="bg1"/>
              </a:solidFill>
              <a:latin typeface="Arial Black"/>
              <a:cs typeface="Arial Black"/>
            </a:endParaRPr>
          </a:p>
        </p:txBody>
      </p:sp>
      <p:sp>
        <p:nvSpPr>
          <p:cNvPr id="3" name="Content Placeholder 2"/>
          <p:cNvSpPr>
            <a:spLocks noGrp="1"/>
          </p:cNvSpPr>
          <p:nvPr>
            <p:ph idx="1"/>
          </p:nvPr>
        </p:nvSpPr>
        <p:spPr/>
        <p:txBody>
          <a:bodyPr>
            <a:normAutofit/>
          </a:bodyPr>
          <a:lstStyle/>
          <a:p>
            <a:r>
              <a:rPr lang="en-US" sz="2400" dirty="0" smtClean="0"/>
              <a:t>The chance of you catching  an infectious disease is based on the chance of you having contact with someone who has the disease</a:t>
            </a:r>
          </a:p>
          <a:p>
            <a:r>
              <a:rPr lang="en-US" sz="2400" dirty="0" smtClean="0"/>
              <a:t>As of February 4 2020, in Canada it is low.</a:t>
            </a:r>
          </a:p>
          <a:p>
            <a:r>
              <a:rPr lang="en-US" sz="2400" dirty="0" smtClean="0"/>
              <a:t>In Wuhan Hospitals if you provide clinical care the risk of contact is ~100%</a:t>
            </a:r>
          </a:p>
          <a:p>
            <a:r>
              <a:rPr lang="en-US" sz="2400" dirty="0" smtClean="0"/>
              <a:t>The risk to you also rises with the viral load ( amount of virus patient is shedding) type of exposure (aerosol generation, intubation, etc.)</a:t>
            </a:r>
            <a:r>
              <a:rPr lang="en-US" sz="2400" dirty="0"/>
              <a:t> </a:t>
            </a:r>
            <a:r>
              <a:rPr lang="en-US" sz="2400" dirty="0" smtClean="0"/>
              <a:t>and  duration (designated assessment or treatment areas).</a:t>
            </a:r>
          </a:p>
          <a:p>
            <a:r>
              <a:rPr lang="en-US" sz="2400" dirty="0" smtClean="0"/>
              <a:t>Once it is in the community, your risk may actually be greatest there, because at least in the hospital, you will have PPE. It is possible you will be asked to self quarantine (stay home as much as possible to reduce you exposure in the community).</a:t>
            </a:r>
          </a:p>
        </p:txBody>
      </p:sp>
      <p:sp>
        <p:nvSpPr>
          <p:cNvPr id="4" name="Date Placeholder 3"/>
          <p:cNvSpPr>
            <a:spLocks noGrp="1"/>
          </p:cNvSpPr>
          <p:nvPr>
            <p:ph type="dt" sz="half" idx="10"/>
          </p:nvPr>
        </p:nvSpPr>
        <p:spPr/>
        <p:txBody>
          <a:bodyPr/>
          <a:lstStyle/>
          <a:p>
            <a:fld id="{3FD10D45-B334-BA43-9306-442CFE9732C3}" type="datetime1">
              <a:rPr lang="en-CA" smtClean="0"/>
              <a:t>20-02-05</a:t>
            </a:fld>
            <a:endParaRPr lang="en-US" dirty="0"/>
          </a:p>
        </p:txBody>
      </p:sp>
      <p:sp>
        <p:nvSpPr>
          <p:cNvPr id="5" name="Slide Number Placeholder 4"/>
          <p:cNvSpPr>
            <a:spLocks noGrp="1"/>
          </p:cNvSpPr>
          <p:nvPr>
            <p:ph type="sldNum" sz="quarter" idx="12"/>
          </p:nvPr>
        </p:nvSpPr>
        <p:spPr/>
        <p:txBody>
          <a:bodyPr/>
          <a:lstStyle/>
          <a:p>
            <a:fld id="{404A66C0-07A6-43D8-A069-BB9F82DF5EC4}" type="slidenum">
              <a:rPr lang="en-US" smtClean="0"/>
              <a:t>8</a:t>
            </a:fld>
            <a:endParaRPr lang="en-US" dirty="0"/>
          </a:p>
        </p:txBody>
      </p:sp>
    </p:spTree>
    <p:extLst>
      <p:ext uri="{BB962C8B-B14F-4D97-AF65-F5344CB8AC3E}">
        <p14:creationId xmlns:p14="http://schemas.microsoft.com/office/powerpoint/2010/main" val="27827867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sz="3200" b="1" dirty="0" smtClean="0">
                <a:solidFill>
                  <a:schemeClr val="bg1">
                    <a:lumMod val="95000"/>
                  </a:schemeClr>
                </a:solidFill>
                <a:latin typeface="Arial Black"/>
                <a:cs typeface="Arial Black"/>
              </a:rPr>
              <a:t>Consider Wearing an N95 </a:t>
            </a:r>
            <a:br>
              <a:rPr lang="en-US" sz="3200" b="1" dirty="0" smtClean="0">
                <a:solidFill>
                  <a:schemeClr val="bg1">
                    <a:lumMod val="95000"/>
                  </a:schemeClr>
                </a:solidFill>
                <a:latin typeface="Arial Black"/>
                <a:cs typeface="Arial Black"/>
              </a:rPr>
            </a:br>
            <a:r>
              <a:rPr lang="en-US" sz="3200" b="1" dirty="0" smtClean="0">
                <a:solidFill>
                  <a:schemeClr val="bg1">
                    <a:lumMod val="95000"/>
                  </a:schemeClr>
                </a:solidFill>
                <a:latin typeface="Arial Black"/>
                <a:cs typeface="Arial Black"/>
              </a:rPr>
              <a:t>for any patients with:  </a:t>
            </a:r>
            <a:endParaRPr lang="en-US" sz="3200" b="1" dirty="0">
              <a:solidFill>
                <a:schemeClr val="bg1">
                  <a:lumMod val="95000"/>
                </a:schemeClr>
              </a:solidFill>
              <a:latin typeface="Arial Black"/>
              <a:cs typeface="Arial Black"/>
            </a:endParaRPr>
          </a:p>
        </p:txBody>
      </p:sp>
      <p:sp>
        <p:nvSpPr>
          <p:cNvPr id="3" name="Content Placeholder 2"/>
          <p:cNvSpPr>
            <a:spLocks noGrp="1"/>
          </p:cNvSpPr>
          <p:nvPr>
            <p:ph idx="1"/>
          </p:nvPr>
        </p:nvSpPr>
        <p:spPr/>
        <p:txBody>
          <a:bodyPr/>
          <a:lstStyle/>
          <a:p>
            <a:r>
              <a:rPr lang="en-US" dirty="0"/>
              <a:t>a febrile respiratory </a:t>
            </a:r>
            <a:r>
              <a:rPr lang="en-US" dirty="0" smtClean="0"/>
              <a:t>illness</a:t>
            </a:r>
          </a:p>
          <a:p>
            <a:pPr marL="0" indent="0">
              <a:buNone/>
            </a:pPr>
            <a:r>
              <a:rPr lang="en-US" dirty="0" smtClean="0"/>
              <a:t> OR</a:t>
            </a:r>
            <a:endParaRPr lang="en-US" dirty="0"/>
          </a:p>
          <a:p>
            <a:r>
              <a:rPr lang="en-US" dirty="0"/>
              <a:t>short of breath for reasons unknown</a:t>
            </a:r>
          </a:p>
          <a:p>
            <a:r>
              <a:rPr lang="en-US" dirty="0"/>
              <a:t>pre-arrest or </a:t>
            </a:r>
          </a:p>
          <a:p>
            <a:r>
              <a:rPr lang="en-US" dirty="0"/>
              <a:t>in arrest </a:t>
            </a:r>
            <a:endParaRPr lang="en-US" dirty="0" smtClean="0"/>
          </a:p>
          <a:p>
            <a:endParaRPr lang="en-US" dirty="0" smtClean="0"/>
          </a:p>
          <a:p>
            <a:pPr marL="0" indent="0">
              <a:buNone/>
            </a:pPr>
            <a:r>
              <a:rPr lang="en-US" dirty="0" smtClean="0"/>
              <a:t>It is almost impossible to gage your risk in such situations, so protect yourself first and ask questions later.</a:t>
            </a:r>
            <a:endParaRPr lang="en-US" dirty="0"/>
          </a:p>
        </p:txBody>
      </p:sp>
      <p:sp>
        <p:nvSpPr>
          <p:cNvPr id="4" name="Date Placeholder 3"/>
          <p:cNvSpPr>
            <a:spLocks noGrp="1"/>
          </p:cNvSpPr>
          <p:nvPr>
            <p:ph type="dt" sz="half" idx="10"/>
          </p:nvPr>
        </p:nvSpPr>
        <p:spPr/>
        <p:txBody>
          <a:bodyPr/>
          <a:lstStyle/>
          <a:p>
            <a:fld id="{3FD10D45-B334-BA43-9306-442CFE9732C3}" type="datetime1">
              <a:rPr lang="en-CA" smtClean="0"/>
              <a:t>20-02-05</a:t>
            </a:fld>
            <a:endParaRPr lang="en-US" dirty="0"/>
          </a:p>
        </p:txBody>
      </p:sp>
      <p:sp>
        <p:nvSpPr>
          <p:cNvPr id="5" name="Slide Number Placeholder 4"/>
          <p:cNvSpPr>
            <a:spLocks noGrp="1"/>
          </p:cNvSpPr>
          <p:nvPr>
            <p:ph type="sldNum" sz="quarter" idx="12"/>
          </p:nvPr>
        </p:nvSpPr>
        <p:spPr/>
        <p:txBody>
          <a:bodyPr/>
          <a:lstStyle/>
          <a:p>
            <a:fld id="{404A66C0-07A6-43D8-A069-BB9F82DF5EC4}" type="slidenum">
              <a:rPr lang="en-US" smtClean="0"/>
              <a:t>9</a:t>
            </a:fld>
            <a:endParaRPr lang="en-US" dirty="0"/>
          </a:p>
        </p:txBody>
      </p:sp>
    </p:spTree>
    <p:extLst>
      <p:ext uri="{BB962C8B-B14F-4D97-AF65-F5344CB8AC3E}">
        <p14:creationId xmlns:p14="http://schemas.microsoft.com/office/powerpoint/2010/main" val="647557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1045</TotalTime>
  <Words>2115</Words>
  <Application>Microsoft Macintosh PowerPoint</Application>
  <PresentationFormat>Custom</PresentationFormat>
  <Paragraphs>360</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N-Co V 2019  Protected Code Blue Principles in 2020 February 4, 2020. Version 2.0</vt:lpstr>
      <vt:lpstr>The Purpose of this Presentation</vt:lpstr>
      <vt:lpstr>The Culture of Safety</vt:lpstr>
      <vt:lpstr>2020 PCB Strategies We will Discuss</vt:lpstr>
      <vt:lpstr> Protected Code Blue 2003 </vt:lpstr>
      <vt:lpstr>Protected Code Blue Principles </vt:lpstr>
      <vt:lpstr>Applying SARs PCB Principles to n-Co V</vt:lpstr>
      <vt:lpstr>Personal Risk Stratification</vt:lpstr>
      <vt:lpstr>Consider Wearing an N95  for any patients with:  </vt:lpstr>
      <vt:lpstr>Personal Risk Reduction</vt:lpstr>
      <vt:lpstr>Protection from aerosols  Pre-Intubation </vt:lpstr>
      <vt:lpstr>Wear PPE</vt:lpstr>
      <vt:lpstr>PowerPoint Presentation</vt:lpstr>
      <vt:lpstr>CONTROVERSY: Head and Neck Protection What is FACT and What is Rumour?</vt:lpstr>
      <vt:lpstr>Test the Recommendations Yourself.</vt:lpstr>
      <vt:lpstr>CAUTION: BE PREPARED FOR CHANGES IN  PPE RECOMMENDATIONS</vt:lpstr>
      <vt:lpstr>Work Quarantine</vt:lpstr>
      <vt:lpstr>Exposure Risk Based on Patient Condition</vt:lpstr>
      <vt:lpstr>Small Teams (2-3 persons) Managing a High Risk Patient</vt:lpstr>
      <vt:lpstr> EARLY Transfer for Protected Controlled Intubation </vt:lpstr>
      <vt:lpstr>Small Teams performing  intubation </vt:lpstr>
      <vt:lpstr>Small Teams doing CPR</vt:lpstr>
      <vt:lpstr>Large Hospital Approach to n-CoV Protected Controlled Intubation and Code Blue</vt:lpstr>
      <vt:lpstr> Management of n-Co V A Draft that uses a community acquired pneumonia score to assist decisions.</vt:lpstr>
      <vt:lpstr>Discussion: Protected Controlled Intubation  DO THIS EARLY</vt:lpstr>
      <vt:lpstr>PPE Protected Controlled Intubation  for 2019 n Co V</vt:lpstr>
      <vt:lpstr>PPE Protected Controlled Intubation  TEAM</vt:lpstr>
      <vt:lpstr>Protected Code Blue Controlled Intubation  2019 n Co V PPE for ALL Team Members</vt:lpstr>
      <vt:lpstr>Discussion: Protection from aerosols </vt:lpstr>
      <vt:lpstr>Discussion: Protection from aerosols </vt:lpstr>
      <vt:lpstr>Protected Controlled Intubation Procedure</vt:lpstr>
      <vt:lpstr>PPE Protected Controlled Intubation Procedure</vt:lpstr>
      <vt:lpstr>DOFFING: TAKE YOUR TIME</vt:lpstr>
      <vt:lpstr>Debrief</vt:lpstr>
      <vt:lpstr>Protected Code Blue Cardiac Arrest for 2019 n Co V</vt:lpstr>
      <vt:lpstr>PPE protected Controlled intubation vs Cardiac Arrest</vt:lpstr>
      <vt:lpstr>Supraglottic Airway Devices</vt:lpstr>
      <vt:lpstr>Prevent Aerosols : Be  Innovative</vt:lpstr>
      <vt:lpstr>PowerPoint Presentation</vt:lpstr>
      <vt:lpstr>Laurie Mazurik MD FRCPC  A Front Line MD</vt:lpstr>
      <vt:lpstr>ecuus</vt:lpstr>
    </vt:vector>
  </TitlesOfParts>
  <Company>Ornge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Protected Code Blue  Principles in 2020</dc:title>
  <dc:creator>Laurie Mazurik</dc:creator>
  <cp:lastModifiedBy>laurie mazurik</cp:lastModifiedBy>
  <cp:revision>122</cp:revision>
  <dcterms:created xsi:type="dcterms:W3CDTF">2020-01-31T07:10:35Z</dcterms:created>
  <dcterms:modified xsi:type="dcterms:W3CDTF">2020-02-05T13:44:18Z</dcterms:modified>
</cp:coreProperties>
</file>